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9"/>
  </p:notesMasterIdLst>
  <p:sldIdLst>
    <p:sldId id="464" r:id="rId2"/>
    <p:sldId id="673" r:id="rId3"/>
    <p:sldId id="674" r:id="rId4"/>
    <p:sldId id="675" r:id="rId5"/>
    <p:sldId id="676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677" r:id="rId23"/>
    <p:sldId id="678" r:id="rId24"/>
    <p:sldId id="679" r:id="rId25"/>
    <p:sldId id="680" r:id="rId26"/>
    <p:sldId id="681" r:id="rId27"/>
    <p:sldId id="682" r:id="rId28"/>
    <p:sldId id="683" r:id="rId29"/>
    <p:sldId id="684" r:id="rId30"/>
    <p:sldId id="685" r:id="rId31"/>
    <p:sldId id="686" r:id="rId32"/>
    <p:sldId id="270" r:id="rId33"/>
    <p:sldId id="271" r:id="rId34"/>
    <p:sldId id="272" r:id="rId35"/>
    <p:sldId id="760" r:id="rId36"/>
    <p:sldId id="761" r:id="rId37"/>
    <p:sldId id="274" r:id="rId38"/>
    <p:sldId id="275" r:id="rId39"/>
    <p:sldId id="276" r:id="rId40"/>
    <p:sldId id="277" r:id="rId41"/>
    <p:sldId id="687" r:id="rId42"/>
    <p:sldId id="612" r:id="rId43"/>
    <p:sldId id="594" r:id="rId44"/>
    <p:sldId id="750" r:id="rId45"/>
    <p:sldId id="751" r:id="rId46"/>
    <p:sldId id="752" r:id="rId47"/>
    <p:sldId id="753" r:id="rId48"/>
    <p:sldId id="754" r:id="rId49"/>
    <p:sldId id="755" r:id="rId50"/>
    <p:sldId id="757" r:id="rId51"/>
    <p:sldId id="758" r:id="rId52"/>
    <p:sldId id="759" r:id="rId53"/>
    <p:sldId id="519" r:id="rId54"/>
    <p:sldId id="762" r:id="rId55"/>
    <p:sldId id="695" r:id="rId56"/>
    <p:sldId id="696" r:id="rId57"/>
    <p:sldId id="697" r:id="rId58"/>
    <p:sldId id="763" r:id="rId59"/>
    <p:sldId id="764" r:id="rId60"/>
    <p:sldId id="529" r:id="rId61"/>
    <p:sldId id="700" r:id="rId62"/>
    <p:sldId id="765" r:id="rId63"/>
    <p:sldId id="766" r:id="rId64"/>
    <p:sldId id="701" r:id="rId65"/>
    <p:sldId id="702" r:id="rId66"/>
    <p:sldId id="703" r:id="rId67"/>
    <p:sldId id="704" r:id="rId68"/>
    <p:sldId id="767" r:id="rId69"/>
    <p:sldId id="768" r:id="rId70"/>
    <p:sldId id="769" r:id="rId71"/>
    <p:sldId id="770" r:id="rId72"/>
    <p:sldId id="771" r:id="rId73"/>
    <p:sldId id="772" r:id="rId74"/>
    <p:sldId id="710" r:id="rId75"/>
    <p:sldId id="711" r:id="rId76"/>
    <p:sldId id="549" r:id="rId77"/>
    <p:sldId id="712" r:id="rId78"/>
    <p:sldId id="713" r:id="rId79"/>
    <p:sldId id="714" r:id="rId80"/>
    <p:sldId id="553" r:id="rId81"/>
    <p:sldId id="715" r:id="rId82"/>
    <p:sldId id="716" r:id="rId83"/>
    <p:sldId id="597" r:id="rId84"/>
    <p:sldId id="773" r:id="rId85"/>
    <p:sldId id="774" r:id="rId86"/>
    <p:sldId id="598" r:id="rId87"/>
    <p:sldId id="599" r:id="rId88"/>
    <p:sldId id="600" r:id="rId89"/>
    <p:sldId id="601" r:id="rId90"/>
    <p:sldId id="563" r:id="rId91"/>
    <p:sldId id="722" r:id="rId92"/>
    <p:sldId id="723" r:id="rId93"/>
    <p:sldId id="724" r:id="rId94"/>
    <p:sldId id="364" r:id="rId95"/>
    <p:sldId id="726" r:id="rId96"/>
    <p:sldId id="727" r:id="rId97"/>
    <p:sldId id="728" r:id="rId98"/>
    <p:sldId id="729" r:id="rId99"/>
    <p:sldId id="623" r:id="rId100"/>
    <p:sldId id="624" r:id="rId101"/>
    <p:sldId id="730" r:id="rId102"/>
    <p:sldId id="731" r:id="rId103"/>
    <p:sldId id="732" r:id="rId104"/>
    <p:sldId id="380" r:id="rId105"/>
    <p:sldId id="486" r:id="rId106"/>
    <p:sldId id="384" r:id="rId107"/>
    <p:sldId id="426" r:id="rId108"/>
    <p:sldId id="733" r:id="rId109"/>
    <p:sldId id="734" r:id="rId110"/>
    <p:sldId id="735" r:id="rId111"/>
    <p:sldId id="736" r:id="rId112"/>
    <p:sldId id="446" r:id="rId113"/>
    <p:sldId id="737" r:id="rId114"/>
    <p:sldId id="582" r:id="rId115"/>
    <p:sldId id="451" r:id="rId116"/>
    <p:sldId id="452" r:id="rId117"/>
    <p:sldId id="453" r:id="rId118"/>
  </p:sldIdLst>
  <p:sldSz cx="9906000" cy="6858000" type="A4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  <a:srgbClr val="EB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 autoAdjust="0"/>
    <p:restoredTop sz="86458" autoAdjust="0"/>
  </p:normalViewPr>
  <p:slideViewPr>
    <p:cSldViewPr snapToGrid="0">
      <p:cViewPr varScale="1">
        <p:scale>
          <a:sx n="100" d="100"/>
          <a:sy n="100" d="100"/>
        </p:scale>
        <p:origin x="1840" y="16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418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452"/>
    </p:cViewPr>
  </p:sorterViewPr>
  <p:notesViewPr>
    <p:cSldViewPr snapToGrid="0">
      <p:cViewPr varScale="1">
        <p:scale>
          <a:sx n="83" d="100"/>
          <a:sy n="83" d="100"/>
        </p:scale>
        <p:origin x="5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png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98850-D40B-4EDE-871F-15DEB5C04251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0A93C-0659-498E-B8F5-C171BC2365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89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ceab793a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ceab793a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075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55e4d64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a55e4d64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761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55e4d64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a55e4d64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303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55e4d64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a55e4d64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518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55e4d64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a55e4d64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687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55e4d64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55e4d64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670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a55e4d64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a55e4d64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75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55e4d64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a55e4d64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89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55e4d64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55e4d64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34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55e4d64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a55e4d64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185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cc57452c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cc57452c3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868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cc57452c3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cc57452c3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581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cc57452c3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cc57452c3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760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cc57452c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cc57452c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391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c57452c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c57452c3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982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cc57452c3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cc57452c3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71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cc57452c3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cc57452c3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210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cc57452c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cc57452c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007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E1112-F064-4D9B-BEA8-5E79B52BE1B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737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9E740F0B-152A-3F47-8810-7EC4EFE3AA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5FB18261-95B0-9545-8784-505A29A69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706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3B2D37DF-9BC5-CB4B-BA89-70AACB8D6F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060450" y="720725"/>
            <a:ext cx="5195888" cy="3598863"/>
          </a:xfrm>
          <a:ln/>
        </p:spPr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D0EBB918-E072-5440-90E3-DE334C6E6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</p:spPr>
        <p:txBody>
          <a:bodyPr lIns="94476" tIns="47238" rIns="94476" bIns="47238"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892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DC086A70-9DEF-7549-BA8C-D0321AE8FF8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060450" y="720725"/>
            <a:ext cx="5195888" cy="3598863"/>
          </a:xfrm>
          <a:ln/>
        </p:spPr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6BB8CCC5-58E8-BC4D-867B-37E22BBBE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</p:spPr>
        <p:txBody>
          <a:bodyPr lIns="94476" tIns="47238" rIns="94476" bIns="47238"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70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55e4d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55e4d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259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E7515157-DAC1-844C-8206-D50CE433A2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060450" y="720725"/>
            <a:ext cx="5195888" cy="3598863"/>
          </a:xfrm>
          <a:ln/>
        </p:spPr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5957BCC6-F40C-FF41-83FE-731BA5E2E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  <a:noFill/>
        </p:spPr>
        <p:txBody>
          <a:bodyPr lIns="94476" tIns="47238" rIns="94476" bIns="47238"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530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0A93C-0659-498E-B8F5-C171BC23656E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36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0A93C-0659-498E-B8F5-C171BC23656E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19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F8683E7D-8401-9941-9DDC-BBB44B3661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F5327E23-7CF9-5F4D-AB30-C0D9C290D0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640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4A2E8-9BCA-BC4E-A6A3-F7E38F51DF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5F6A324E-B6B1-B147-AC35-64C5E14DC6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304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9B007993-5026-B743-853F-D0FD3C6E89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630E2861-E3A8-2B45-9535-40F40C89F7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6012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D8464E02-CC1A-E846-8D7D-BD25A5EC7A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69A95F6A-8DE1-094C-A89B-0D22A6084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313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42B43DBB-E163-6D45-957A-EE51175AAC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186C26E7-0672-0546-A3C2-0A6A40B458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991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728539DE-6A5D-9942-987B-9795382DC6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73F0A98A-DFB8-DD4B-93C6-D056668DDB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383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F4CD84CE-6134-9D44-8FA7-11DD9A05A5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257E0485-5CE2-4843-8667-E665CC07AC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74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55e4d6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55e4d6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2273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A7434904-EB4C-874E-AB10-CCA4429D4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99644470-1463-3041-B824-9059B04A02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503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168C7E6C-11AA-D447-B9A4-F916359690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B4397D9A-98B9-C14F-923E-4C3B4AE8D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2712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38E1C174-4E5E-7441-B857-2B3767C7CF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BE3C0E10-3EBF-A74D-9F1E-77014422D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/>
              <a:t>1.</a:t>
            </a:r>
            <a:r>
              <a:rPr lang="zh-TW" altLang="en-US"/>
              <a:t>介紹一下 </a:t>
            </a:r>
            <a:r>
              <a:rPr lang="en-US" altLang="zh-TW"/>
              <a:t>Parallax</a:t>
            </a:r>
            <a:r>
              <a:rPr lang="zh-TW" altLang="en-US"/>
              <a:t>的伺服機</a:t>
            </a:r>
          </a:p>
          <a:p>
            <a:pPr eaLnBrk="1" hangingPunct="1"/>
            <a:r>
              <a:rPr lang="en-US" altLang="zh-TW"/>
              <a:t>2.</a:t>
            </a:r>
            <a:r>
              <a:rPr lang="zh-TW" altLang="en-US"/>
              <a:t>介紹一下伺服機種類  日本 </a:t>
            </a:r>
            <a:r>
              <a:rPr lang="en-US" altLang="zh-TW"/>
              <a:t>&amp;</a:t>
            </a:r>
            <a:r>
              <a:rPr lang="zh-TW" altLang="en-US"/>
              <a:t>台灣</a:t>
            </a:r>
          </a:p>
        </p:txBody>
      </p:sp>
    </p:spTree>
    <p:extLst>
      <p:ext uri="{BB962C8B-B14F-4D97-AF65-F5344CB8AC3E}">
        <p14:creationId xmlns:p14="http://schemas.microsoft.com/office/powerpoint/2010/main" val="448939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6256B28B-0A50-3C45-8D69-60904F886D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AD8461E5-BF50-A646-B6EA-F1B0AD002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要校正伺服馬達</a:t>
            </a:r>
          </a:p>
          <a:p>
            <a:pPr eaLnBrk="1" hangingPunct="1"/>
            <a:r>
              <a:rPr lang="zh-TW" altLang="en-US"/>
              <a:t>伺服機插朝轉到</a:t>
            </a:r>
            <a:r>
              <a:rPr lang="en-US" altLang="zh-TW"/>
              <a:t>Vin</a:t>
            </a:r>
          </a:p>
        </p:txBody>
      </p:sp>
    </p:spTree>
    <p:extLst>
      <p:ext uri="{BB962C8B-B14F-4D97-AF65-F5344CB8AC3E}">
        <p14:creationId xmlns:p14="http://schemas.microsoft.com/office/powerpoint/2010/main" val="4086449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5DF91E9F-BA6D-6D4F-B0B9-1027E36E6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2ED06C5E-3D6F-B746-B036-C4812D24E4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93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C2050C34-2F70-E942-9D4D-5348925BE0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1" tIns="48326" rIns="96651" bIns="48326" anchor="b"/>
          <a:lstStyle>
            <a:lvl1pPr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r" eaLnBrk="1" hangingPunct="1"/>
            <a:fld id="{D3C2A99A-F2DE-8649-ADB6-264E950E9AE5}" type="slidenum">
              <a:rPr lang="zh-TW" altLang="en-US" sz="130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pPr algn="r" eaLnBrk="1" hangingPunct="1"/>
              <a:t>97</a:t>
            </a:fld>
            <a:endParaRPr lang="en-US" altLang="zh-TW" sz="130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2BA2591A-8778-A348-BA35-0542864FCD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564DFFA-C2CB-0045-8D07-274106C99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7476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FE2F6091-6A5A-D348-AE34-25D13888D70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1" tIns="48326" rIns="96651" bIns="48326" anchor="b"/>
          <a:lstStyle>
            <a:lvl1pPr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r" eaLnBrk="1" hangingPunct="1"/>
            <a:fld id="{DF6CE7C4-49C7-7C49-B6FE-FA2DC422C3FF}" type="slidenum">
              <a:rPr lang="zh-TW" altLang="en-US" sz="130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pPr algn="r" eaLnBrk="1" hangingPunct="1"/>
              <a:t>98</a:t>
            </a:fld>
            <a:endParaRPr lang="en-US" altLang="zh-TW" sz="130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CB2E8162-4077-E547-83B3-07598A0F11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00FBD288-0636-2647-B279-5030C7BA0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2008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18986640-5349-5E44-AFD1-3BA58DE986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1" tIns="48326" rIns="96651" bIns="48326" anchor="b"/>
          <a:lstStyle>
            <a:lvl1pPr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r" eaLnBrk="1" hangingPunct="1"/>
            <a:fld id="{08AAC34E-827F-564A-AF39-E1E5FC7A0117}" type="slidenum">
              <a:rPr lang="zh-TW" altLang="en-US" sz="130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pPr algn="r" eaLnBrk="1" hangingPunct="1"/>
              <a:t>99</a:t>
            </a:fld>
            <a:endParaRPr lang="en-US" altLang="zh-TW" sz="130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B35B808A-E953-9F4F-94C7-0EDE0BBFC5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ED4E8247-E957-A447-811C-D2077DB99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639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1D2013D9-1A5C-2A44-AD0F-7CB29AEF47F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1" tIns="48326" rIns="96651" bIns="48326" anchor="b"/>
          <a:lstStyle>
            <a:lvl1pPr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defTabSz="966788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r" eaLnBrk="1" hangingPunct="1"/>
            <a:fld id="{6EF676DA-6758-1247-B7B2-55F2B922AC7C}" type="slidenum">
              <a:rPr lang="zh-TW" altLang="en-US" sz="130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pPr algn="r" eaLnBrk="1" hangingPunct="1"/>
              <a:t>100</a:t>
            </a:fld>
            <a:endParaRPr lang="en-US" altLang="zh-TW" sz="130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9A67BC13-49BF-064B-A148-221D9C8111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E526A373-5400-8543-8205-0B05B87DCB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 b="1"/>
              <a:t>1.5 </a:t>
            </a:r>
            <a:r>
              <a:rPr lang="zh-TW" altLang="en-US"/>
              <a:t>毫秒的脈衝告訴伺服機要保持停止。</a:t>
            </a:r>
          </a:p>
          <a:p>
            <a:pPr eaLnBrk="1" hangingPunct="1"/>
            <a:r>
              <a:rPr lang="zh-TW" altLang="en-US"/>
              <a:t>這個訊號是：持續</a:t>
            </a:r>
            <a:r>
              <a:rPr lang="en-US" altLang="zh-TW" b="1"/>
              <a:t>1.5 </a:t>
            </a:r>
            <a:r>
              <a:rPr lang="zh-TW" altLang="en-US"/>
              <a:t>毫秒</a:t>
            </a:r>
            <a:r>
              <a:rPr lang="en-US" altLang="zh-TW"/>
              <a:t>﹝</a:t>
            </a:r>
            <a:r>
              <a:rPr lang="en-US" altLang="zh-TW" b="1"/>
              <a:t>ms</a:t>
            </a:r>
            <a:r>
              <a:rPr lang="en-US" altLang="zh-TW"/>
              <a:t>﹞</a:t>
            </a:r>
            <a:r>
              <a:rPr lang="zh-TW" altLang="en-US"/>
              <a:t>的脈衝，經過間隔</a:t>
            </a:r>
            <a:r>
              <a:rPr lang="en-US" altLang="zh-TW" b="1"/>
              <a:t>20 </a:t>
            </a:r>
            <a:r>
              <a:rPr lang="zh-TW" altLang="en-US"/>
              <a:t>毫秒的暫停後再次出現持續</a:t>
            </a:r>
            <a:r>
              <a:rPr lang="en-US" altLang="zh-TW" b="1"/>
              <a:t>1.5 </a:t>
            </a:r>
            <a:r>
              <a:rPr lang="zh-TW" altLang="en-US"/>
              <a:t>毫秒的脈衝，以如此的週期繼續下去。</a:t>
            </a:r>
          </a:p>
          <a:p>
            <a:pPr eaLnBrk="1" hangingPunct="1"/>
            <a:r>
              <a:rPr lang="zh-TW" altLang="en-US"/>
              <a:t>程式碼 </a:t>
            </a:r>
            <a:r>
              <a:rPr lang="en-US" altLang="zh-TW" b="1"/>
              <a:t>PULSOUT 12, 750</a:t>
            </a:r>
            <a:r>
              <a:rPr lang="zh-TW" altLang="en-US"/>
              <a:t>，指令</a:t>
            </a:r>
            <a:r>
              <a:rPr lang="en-US" altLang="zh-TW" b="1"/>
              <a:t>PULSOUT </a:t>
            </a:r>
            <a:r>
              <a:rPr lang="zh-TW" altLang="en-US"/>
              <a:t>後面的</a:t>
            </a:r>
            <a:r>
              <a:rPr lang="en-US" altLang="zh-TW" b="1"/>
              <a:t>PIN </a:t>
            </a:r>
            <a:r>
              <a:rPr lang="zh-TW" altLang="en-US"/>
              <a:t>值為</a:t>
            </a:r>
            <a:r>
              <a:rPr lang="en-US" altLang="zh-TW" b="1"/>
              <a:t>12</a:t>
            </a:r>
            <a:r>
              <a:rPr lang="zh-TW" altLang="en-US"/>
              <a:t>，表示這個指令</a:t>
            </a:r>
          </a:p>
          <a:p>
            <a:pPr eaLnBrk="1" hangingPunct="1"/>
            <a:r>
              <a:rPr lang="zh-TW" altLang="en-US"/>
              <a:t>將輸入到</a:t>
            </a:r>
            <a:r>
              <a:rPr lang="en-US" altLang="zh-TW" b="1"/>
              <a:t>P12 </a:t>
            </a:r>
            <a:r>
              <a:rPr lang="zh-TW" altLang="en-US"/>
              <a:t>端；指令</a:t>
            </a:r>
            <a:r>
              <a:rPr lang="en-US" altLang="zh-TW" b="1"/>
              <a:t>PULSOUT </a:t>
            </a:r>
            <a:r>
              <a:rPr lang="zh-TW" altLang="en-US"/>
              <a:t>後面的</a:t>
            </a:r>
            <a:r>
              <a:rPr lang="en-US" altLang="zh-TW" b="1"/>
              <a:t>Duration </a:t>
            </a:r>
            <a:r>
              <a:rPr lang="zh-TW" altLang="en-US"/>
              <a:t>參數</a:t>
            </a:r>
            <a:r>
              <a:rPr lang="en-US" altLang="zh-TW" b="1"/>
              <a:t>750 </a:t>
            </a:r>
            <a:r>
              <a:rPr lang="zh-TW" altLang="en-US"/>
              <a:t>產生持續</a:t>
            </a:r>
            <a:r>
              <a:rPr lang="en-US" altLang="zh-TW" b="1"/>
              <a:t>1.5 </a:t>
            </a:r>
            <a:r>
              <a:rPr lang="zh-TW" altLang="en-US"/>
              <a:t>毫</a:t>
            </a:r>
          </a:p>
          <a:p>
            <a:pPr eaLnBrk="1" hangingPunct="1"/>
            <a:r>
              <a:rPr lang="zh-TW" altLang="en-US"/>
              <a:t>秒</a:t>
            </a:r>
            <a:r>
              <a:rPr lang="en-US" altLang="zh-TW"/>
              <a:t>﹝</a:t>
            </a:r>
            <a:r>
              <a:rPr lang="en-US" altLang="zh-TW" b="1"/>
              <a:t>ms</a:t>
            </a:r>
            <a:r>
              <a:rPr lang="en-US" altLang="zh-TW"/>
              <a:t>﹞</a:t>
            </a:r>
            <a:r>
              <a:rPr lang="zh-TW" altLang="en-US"/>
              <a:t>的脈衝；就是</a:t>
            </a:r>
            <a:r>
              <a:rPr lang="en-US" altLang="zh-TW" b="1"/>
              <a:t>0.0015 </a:t>
            </a:r>
            <a:r>
              <a:rPr lang="zh-TW" altLang="en-US"/>
              <a:t>秒。還記得指令</a:t>
            </a:r>
            <a:r>
              <a:rPr lang="en-US" altLang="zh-TW" b="1"/>
              <a:t>PULSOUT </a:t>
            </a:r>
            <a:r>
              <a:rPr lang="zh-TW" altLang="en-US"/>
              <a:t>後面的</a:t>
            </a:r>
            <a:r>
              <a:rPr lang="en-US" altLang="zh-TW" b="1"/>
              <a:t>Duration </a:t>
            </a:r>
            <a:r>
              <a:rPr lang="zh-TW" altLang="en-US"/>
              <a:t>參數</a:t>
            </a:r>
          </a:p>
          <a:p>
            <a:pPr eaLnBrk="1" hangingPunct="1"/>
            <a:r>
              <a:rPr lang="zh-TW" altLang="en-US"/>
              <a:t>只要乘上</a:t>
            </a:r>
            <a:r>
              <a:rPr lang="en-US" altLang="zh-TW" b="1"/>
              <a:t>2 </a:t>
            </a:r>
            <a:r>
              <a:rPr lang="zh-TW" altLang="en-US"/>
              <a:t>微秒</a:t>
            </a:r>
            <a:r>
              <a:rPr lang="en-US" altLang="zh-TW"/>
              <a:t>﹝</a:t>
            </a:r>
            <a:r>
              <a:rPr lang="en-US" altLang="zh-TW" b="1"/>
              <a:t>2μs</a:t>
            </a:r>
            <a:r>
              <a:rPr lang="zh-TW" altLang="en-US"/>
              <a:t>；</a:t>
            </a:r>
            <a:r>
              <a:rPr lang="en-US" altLang="zh-TW" b="1"/>
              <a:t>0.000002 </a:t>
            </a:r>
            <a:r>
              <a:rPr lang="zh-TW" altLang="en-US"/>
              <a:t>秒</a:t>
            </a:r>
            <a:r>
              <a:rPr lang="en-US" altLang="zh-TW"/>
              <a:t>﹞</a:t>
            </a:r>
            <a:r>
              <a:rPr lang="zh-TW" altLang="en-US"/>
              <a:t>，就是所送出脈衝持續的時間。若要達到</a:t>
            </a:r>
          </a:p>
          <a:p>
            <a:pPr eaLnBrk="1" hangingPunct="1"/>
            <a:r>
              <a:rPr lang="zh-TW" altLang="en-US"/>
              <a:t>你想要的脈衝持續時間，你可以藉此關係來計算出對應的</a:t>
            </a:r>
            <a:r>
              <a:rPr lang="en-US" altLang="zh-TW" b="1"/>
              <a:t>Duration </a:t>
            </a:r>
            <a:r>
              <a:rPr lang="zh-TW" altLang="en-US"/>
              <a:t>參數；只</a:t>
            </a:r>
          </a:p>
          <a:p>
            <a:pPr eaLnBrk="1" hangingPunct="1"/>
            <a:r>
              <a:rPr lang="zh-TW" altLang="en-US"/>
              <a:t>要將你想要的脈衝時間長度除以</a:t>
            </a:r>
            <a:r>
              <a:rPr lang="en-US" altLang="zh-TW" b="1"/>
              <a:t>2μs </a:t>
            </a:r>
            <a:r>
              <a:rPr lang="zh-TW" altLang="en-US"/>
              <a:t>便是你要輸入的</a:t>
            </a:r>
            <a:r>
              <a:rPr lang="en-US" altLang="zh-TW" b="1"/>
              <a:t>Duration </a:t>
            </a:r>
            <a:r>
              <a:rPr lang="zh-TW" altLang="en-US"/>
              <a:t>參數。</a:t>
            </a:r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4432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370876AC-9CE1-AB41-92EC-2D1BD1591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73EBA9C4-2549-6540-A8A0-276DFE1A7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799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55e4d64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55e4d64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3454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989DABC7-F743-F043-B7BA-EB6CAD1EF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ln/>
        </p:spPr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A37FA66F-A94D-9D4C-8FD7-E22166773D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879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5D3DF166-E64E-754F-93F7-0C71CF17D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8ADA3E07-109A-BB4C-97B0-E06F0722D4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 b="1"/>
              <a:t>1.5 </a:t>
            </a:r>
            <a:r>
              <a:rPr lang="zh-TW" altLang="en-US"/>
              <a:t>毫秒的脈衝告訴伺服機要保持停止。</a:t>
            </a:r>
          </a:p>
          <a:p>
            <a:pPr eaLnBrk="1" hangingPunct="1"/>
            <a:r>
              <a:rPr lang="zh-TW" altLang="en-US"/>
              <a:t>這個訊號是：持續</a:t>
            </a:r>
            <a:r>
              <a:rPr lang="en-US" altLang="zh-TW" b="1"/>
              <a:t>1.5 </a:t>
            </a:r>
            <a:r>
              <a:rPr lang="zh-TW" altLang="en-US"/>
              <a:t>毫秒</a:t>
            </a:r>
            <a:r>
              <a:rPr lang="en-US" altLang="zh-TW"/>
              <a:t>﹝</a:t>
            </a:r>
            <a:r>
              <a:rPr lang="en-US" altLang="zh-TW" b="1"/>
              <a:t>ms</a:t>
            </a:r>
            <a:r>
              <a:rPr lang="en-US" altLang="zh-TW"/>
              <a:t>﹞</a:t>
            </a:r>
            <a:r>
              <a:rPr lang="zh-TW" altLang="en-US"/>
              <a:t>的脈衝，經過間隔</a:t>
            </a:r>
            <a:r>
              <a:rPr lang="en-US" altLang="zh-TW" b="1"/>
              <a:t>20 </a:t>
            </a:r>
            <a:r>
              <a:rPr lang="zh-TW" altLang="en-US"/>
              <a:t>毫秒的暫停後再次出現持續</a:t>
            </a:r>
            <a:r>
              <a:rPr lang="en-US" altLang="zh-TW" b="1"/>
              <a:t>1.5 </a:t>
            </a:r>
            <a:r>
              <a:rPr lang="zh-TW" altLang="en-US"/>
              <a:t>毫秒的脈衝，以如此的週期繼續下去。</a:t>
            </a:r>
          </a:p>
          <a:p>
            <a:pPr eaLnBrk="1" hangingPunct="1"/>
            <a:r>
              <a:rPr lang="zh-TW" altLang="en-US"/>
              <a:t>程式碼 </a:t>
            </a:r>
            <a:r>
              <a:rPr lang="en-US" altLang="zh-TW" b="1"/>
              <a:t>PULSOUT 12, 750</a:t>
            </a:r>
            <a:r>
              <a:rPr lang="zh-TW" altLang="en-US"/>
              <a:t>，指令</a:t>
            </a:r>
            <a:r>
              <a:rPr lang="en-US" altLang="zh-TW" b="1"/>
              <a:t>PULSOUT </a:t>
            </a:r>
            <a:r>
              <a:rPr lang="zh-TW" altLang="en-US"/>
              <a:t>後面的</a:t>
            </a:r>
            <a:r>
              <a:rPr lang="en-US" altLang="zh-TW" b="1"/>
              <a:t>PIN </a:t>
            </a:r>
            <a:r>
              <a:rPr lang="zh-TW" altLang="en-US"/>
              <a:t>值為</a:t>
            </a:r>
            <a:r>
              <a:rPr lang="en-US" altLang="zh-TW" b="1"/>
              <a:t>12</a:t>
            </a:r>
            <a:r>
              <a:rPr lang="zh-TW" altLang="en-US"/>
              <a:t>，表示這個指令</a:t>
            </a:r>
          </a:p>
          <a:p>
            <a:pPr eaLnBrk="1" hangingPunct="1"/>
            <a:r>
              <a:rPr lang="zh-TW" altLang="en-US"/>
              <a:t>將輸入到</a:t>
            </a:r>
            <a:r>
              <a:rPr lang="en-US" altLang="zh-TW" b="1"/>
              <a:t>P12 </a:t>
            </a:r>
            <a:r>
              <a:rPr lang="zh-TW" altLang="en-US"/>
              <a:t>端；指令</a:t>
            </a:r>
            <a:r>
              <a:rPr lang="en-US" altLang="zh-TW" b="1"/>
              <a:t>PULSOUT </a:t>
            </a:r>
            <a:r>
              <a:rPr lang="zh-TW" altLang="en-US"/>
              <a:t>後面的</a:t>
            </a:r>
            <a:r>
              <a:rPr lang="en-US" altLang="zh-TW" b="1"/>
              <a:t>Duration </a:t>
            </a:r>
            <a:r>
              <a:rPr lang="zh-TW" altLang="en-US"/>
              <a:t>參數</a:t>
            </a:r>
            <a:r>
              <a:rPr lang="en-US" altLang="zh-TW" b="1"/>
              <a:t>750 </a:t>
            </a:r>
            <a:r>
              <a:rPr lang="zh-TW" altLang="en-US"/>
              <a:t>產生持續</a:t>
            </a:r>
            <a:r>
              <a:rPr lang="en-US" altLang="zh-TW" b="1"/>
              <a:t>1.5 </a:t>
            </a:r>
            <a:r>
              <a:rPr lang="zh-TW" altLang="en-US"/>
              <a:t>毫</a:t>
            </a:r>
          </a:p>
          <a:p>
            <a:pPr eaLnBrk="1" hangingPunct="1"/>
            <a:r>
              <a:rPr lang="zh-TW" altLang="en-US"/>
              <a:t>秒</a:t>
            </a:r>
            <a:r>
              <a:rPr lang="en-US" altLang="zh-TW"/>
              <a:t>﹝</a:t>
            </a:r>
            <a:r>
              <a:rPr lang="en-US" altLang="zh-TW" b="1"/>
              <a:t>ms</a:t>
            </a:r>
            <a:r>
              <a:rPr lang="en-US" altLang="zh-TW"/>
              <a:t>﹞</a:t>
            </a:r>
            <a:r>
              <a:rPr lang="zh-TW" altLang="en-US"/>
              <a:t>的脈衝；就是</a:t>
            </a:r>
            <a:r>
              <a:rPr lang="en-US" altLang="zh-TW" b="1"/>
              <a:t>0.0015 </a:t>
            </a:r>
            <a:r>
              <a:rPr lang="zh-TW" altLang="en-US"/>
              <a:t>秒。還記得指令</a:t>
            </a:r>
            <a:r>
              <a:rPr lang="en-US" altLang="zh-TW" b="1"/>
              <a:t>PULSOUT </a:t>
            </a:r>
            <a:r>
              <a:rPr lang="zh-TW" altLang="en-US"/>
              <a:t>後面的</a:t>
            </a:r>
            <a:r>
              <a:rPr lang="en-US" altLang="zh-TW" b="1"/>
              <a:t>Duration </a:t>
            </a:r>
            <a:r>
              <a:rPr lang="zh-TW" altLang="en-US"/>
              <a:t>參數</a:t>
            </a:r>
          </a:p>
          <a:p>
            <a:pPr eaLnBrk="1" hangingPunct="1"/>
            <a:r>
              <a:rPr lang="zh-TW" altLang="en-US"/>
              <a:t>只要乘上</a:t>
            </a:r>
            <a:r>
              <a:rPr lang="en-US" altLang="zh-TW" b="1"/>
              <a:t>2 </a:t>
            </a:r>
            <a:r>
              <a:rPr lang="zh-TW" altLang="en-US"/>
              <a:t>微秒</a:t>
            </a:r>
            <a:r>
              <a:rPr lang="en-US" altLang="zh-TW"/>
              <a:t>﹝</a:t>
            </a:r>
            <a:r>
              <a:rPr lang="en-US" altLang="zh-TW" b="1"/>
              <a:t>2μs</a:t>
            </a:r>
            <a:r>
              <a:rPr lang="zh-TW" altLang="en-US"/>
              <a:t>；</a:t>
            </a:r>
            <a:r>
              <a:rPr lang="en-US" altLang="zh-TW" b="1"/>
              <a:t>0.000002 </a:t>
            </a:r>
            <a:r>
              <a:rPr lang="zh-TW" altLang="en-US"/>
              <a:t>秒</a:t>
            </a:r>
            <a:r>
              <a:rPr lang="en-US" altLang="zh-TW"/>
              <a:t>﹞</a:t>
            </a:r>
            <a:r>
              <a:rPr lang="zh-TW" altLang="en-US"/>
              <a:t>，就是所送出脈衝持續的時間。若要達到</a:t>
            </a:r>
          </a:p>
          <a:p>
            <a:pPr eaLnBrk="1" hangingPunct="1"/>
            <a:r>
              <a:rPr lang="zh-TW" altLang="en-US"/>
              <a:t>你想要的脈衝持續時間，你可以藉此關係來計算出對應的</a:t>
            </a:r>
            <a:r>
              <a:rPr lang="en-US" altLang="zh-TW" b="1"/>
              <a:t>Duration </a:t>
            </a:r>
            <a:r>
              <a:rPr lang="zh-TW" altLang="en-US"/>
              <a:t>參數；只</a:t>
            </a:r>
          </a:p>
          <a:p>
            <a:pPr eaLnBrk="1" hangingPunct="1"/>
            <a:r>
              <a:rPr lang="zh-TW" altLang="en-US"/>
              <a:t>要將你想要的脈衝時間長度除以</a:t>
            </a:r>
            <a:r>
              <a:rPr lang="en-US" altLang="zh-TW" b="1"/>
              <a:t>2μs </a:t>
            </a:r>
            <a:r>
              <a:rPr lang="zh-TW" altLang="en-US"/>
              <a:t>便是你要輸入的</a:t>
            </a:r>
            <a:r>
              <a:rPr lang="en-US" altLang="zh-TW" b="1"/>
              <a:t>Duration </a:t>
            </a:r>
            <a:r>
              <a:rPr lang="zh-TW" altLang="en-US"/>
              <a:t>參數。</a:t>
            </a:r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2651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8F7945E-6D2F-F744-ABCF-738AA11B48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B58F3BF3-3A12-F040-968B-7EF2AABB7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0365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284B0C5C-E9A8-3241-ACA1-CE0113690B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82F1108E-69DF-2146-8135-8384F71BDE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2300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D136A27B-4840-144D-8ACD-EBCA0F46BD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BCDEA7BF-A4B3-1746-B8B4-285D1CE91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9988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C6B57F0C-BFA3-7540-9F7D-0D518EB2E9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E7B5064E-BC7F-BF4E-A630-7D2E9178F1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9760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9D321F34-35C7-0F46-9814-B2760DF66C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1408E34A-6BF4-9846-AAF5-D95445111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/>
              <a:t>km – p. 73 new text</a:t>
            </a:r>
          </a:p>
          <a:p>
            <a:pPr eaLnBrk="1" hangingPunct="1"/>
            <a:r>
              <a:rPr lang="zh-TW" altLang="en-US"/>
              <a:t>這個部份是要整理</a:t>
            </a:r>
          </a:p>
          <a:p>
            <a:pPr eaLnBrk="1" hangingPunct="1"/>
            <a:r>
              <a:rPr lang="zh-TW" altLang="en-US"/>
              <a:t>給老師看讓老師整理一下</a:t>
            </a:r>
          </a:p>
        </p:txBody>
      </p:sp>
    </p:spTree>
    <p:extLst>
      <p:ext uri="{BB962C8B-B14F-4D97-AF65-F5344CB8AC3E}">
        <p14:creationId xmlns:p14="http://schemas.microsoft.com/office/powerpoint/2010/main" val="2513878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421E0A07-A367-8D4A-913B-204F74AFF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3CEAEA17-8923-0446-8BF0-110BD169BD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8597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F6F8728D-01E2-224E-B5BC-02DBD46E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4438FA9E-C088-F044-A4C0-2F2174832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/>
              <a:t>put new code here</a:t>
            </a:r>
          </a:p>
        </p:txBody>
      </p:sp>
    </p:spTree>
    <p:extLst>
      <p:ext uri="{BB962C8B-B14F-4D97-AF65-F5344CB8AC3E}">
        <p14:creationId xmlns:p14="http://schemas.microsoft.com/office/powerpoint/2010/main" val="16742192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A61747F3-4DF1-3B45-B45D-C30EFEDCB6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49904A84-7BB4-A34F-B93F-415F7EFEE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82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55e4d64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a55e4d64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33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7ED5D0E6-9FD9-6448-842A-67BC4B378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7A67C9B1-FBDD-4B40-8A56-A2EE86969B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7867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13A7406D-4923-5244-A7D1-0754C87B6C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934B7678-6B5F-264E-A5A6-3367BC1A00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1598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1D6DE7A2-9226-BC4A-A1B2-9384DB0A93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0664A20A-2F13-4F42-ACFA-AA0126BF66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4051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D3985413-98E1-A44C-B534-24D10C6D5F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2D9B3700-3AA8-884B-8016-1FC807C71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/>
              <a:t>p. 159</a:t>
            </a:r>
          </a:p>
          <a:p>
            <a:pPr eaLnBrk="1" hangingPunct="1"/>
            <a:r>
              <a:rPr lang="en-US" altLang="zh-TW"/>
              <a:t>replace code listing</a:t>
            </a:r>
          </a:p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13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55e4d64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55e4d64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079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55e4d64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a55e4d64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05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55e4d6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55e4d6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98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5900" y="3886201"/>
            <a:ext cx="6934200" cy="32316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62D86-D091-4206-A464-77A62677075C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72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A54940-28A8-4031-A9EC-DA95ACCB2F07}" type="slidenum">
              <a:rPr lang="zh-TW" altLang="en-US">
                <a:solidFill>
                  <a:srgbClr val="FFFFFF"/>
                </a:solidFill>
              </a:rPr>
              <a:pPr/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頁尾版面配置區 12"/>
          <p:cNvSpPr>
            <a:spLocks noGrp="1"/>
          </p:cNvSpPr>
          <p:nvPr>
            <p:ph type="ftr" sz="quarter" idx="12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Page-</a:t>
            </a: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3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 indent="0">
              <a:buNone/>
              <a:defRPr sz="20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2000"/>
            </a:lvl2pPr>
            <a:lvl3pPr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8" y="6492875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fld id="{1A9E2661-A718-48C6-98B5-C6374256EF0F}" type="slidenum">
              <a:rPr lang="zh-TW" altLang="en-US"/>
              <a:pPr/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3" y="6492875"/>
            <a:ext cx="63976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985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 indent="0">
              <a:buNone/>
              <a:defRPr sz="20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2000"/>
            </a:lvl2pPr>
            <a:lvl3pPr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8" y="6492875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fld id="{8496E98A-E2D9-42CC-BC29-EDFAD7FD0B7F}" type="slidenum">
              <a:rPr lang="zh-TW" altLang="en-US"/>
              <a:pPr/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3" y="6492875"/>
            <a:ext cx="63976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50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 indent="0">
              <a:buNone/>
              <a:defRPr sz="20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2000"/>
            </a:lvl2pPr>
            <a:lvl3pPr>
              <a:buNone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8" y="6492875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fld id="{2AEF9021-A9D4-4B1E-BB0E-E252D9D87527}" type="slidenum">
              <a:rPr lang="zh-TW" altLang="en-US"/>
              <a:pPr/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3" y="6492875"/>
            <a:ext cx="63976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07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53188"/>
            <a:ext cx="452438" cy="365125"/>
          </a:xfrm>
        </p:spPr>
        <p:txBody>
          <a:bodyPr/>
          <a:lstStyle>
            <a:lvl1pPr>
              <a:defRPr smtClean="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9095CACB-988D-4F4B-8BAD-DD56EE97AF5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4991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92875"/>
            <a:ext cx="452438" cy="365125"/>
          </a:xfrm>
        </p:spPr>
        <p:txBody>
          <a:bodyPr/>
          <a:lstStyle>
            <a:lvl1pPr>
              <a:defRPr smtClean="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83F59329-0361-4A32-9349-2D7BF8BFD33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7937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7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92875"/>
            <a:ext cx="452438" cy="365125"/>
          </a:xfrm>
        </p:spPr>
        <p:txBody>
          <a:bodyPr/>
          <a:lstStyle>
            <a:lvl1pPr>
              <a:defRPr smtClean="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9F14421A-B53E-4D2B-997F-D9B48FFD579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4218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8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92875"/>
            <a:ext cx="452438" cy="365125"/>
          </a:xfrm>
        </p:spPr>
        <p:txBody>
          <a:bodyPr/>
          <a:lstStyle>
            <a:lvl1pPr>
              <a:defRPr smtClean="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25C1404A-BBA1-44AC-A4AB-D168C5ADA44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812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9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92875"/>
            <a:ext cx="452438" cy="365125"/>
          </a:xfrm>
        </p:spPr>
        <p:txBody>
          <a:bodyPr/>
          <a:lstStyle>
            <a:lvl1pPr>
              <a:defRPr smtClean="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C7101899-DEA5-49A4-9423-1B4D661EC69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6512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0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3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877437"/>
          </a:xfrm>
        </p:spPr>
        <p:txBody>
          <a:bodyPr/>
          <a:lstStyle>
            <a:lvl1pPr marL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r>
              <a:rPr lang="zh-TW" altLang="en-US" dirty="0"/>
              <a:t>第二層</a:t>
            </a:r>
            <a:endParaRPr lang="en-US" altLang="zh-TW" dirty="0"/>
          </a:p>
          <a:p>
            <a:pPr lvl="0"/>
            <a:r>
              <a:rPr lang="zh-TW" altLang="en-US" dirty="0"/>
              <a:t>第三層</a:t>
            </a:r>
            <a:endParaRPr lang="en-US" altLang="zh-TW" dirty="0"/>
          </a:p>
          <a:p>
            <a:pPr lvl="0"/>
            <a:r>
              <a:rPr lang="zh-TW" altLang="en-US" dirty="0"/>
              <a:t>第四層</a:t>
            </a:r>
            <a:endParaRPr lang="en-US" altLang="zh-TW" dirty="0"/>
          </a:p>
          <a:p>
            <a:pPr lvl="0"/>
            <a:r>
              <a:rPr lang="zh-TW" altLang="en-US" dirty="0"/>
              <a:t>第五層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3C01B-1905-4BDC-8EE5-E15C8314754B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41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4CD5EF-61C9-4A31-A49B-D4DB561066F4}" type="slidenum">
              <a:rPr lang="zh-TW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629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4CD5EF-61C9-4A31-A49B-D4DB561066F4}" type="slidenum">
              <a:rPr lang="zh-TW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37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4CD5EF-61C9-4A31-A49B-D4DB561066F4}" type="slidenum">
              <a:rPr lang="zh-TW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65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3"/>
          <p:cNvSpPr txBox="1"/>
          <p:nvPr/>
        </p:nvSpPr>
        <p:spPr>
          <a:xfrm>
            <a:off x="25895" y="500042"/>
            <a:ext cx="641522" cy="5929354"/>
          </a:xfrm>
          <a:prstGeom prst="rect">
            <a:avLst/>
          </a:prstGeom>
          <a:noFill/>
          <a:ln>
            <a:noFill/>
          </a:ln>
        </p:spPr>
        <p:txBody>
          <a:bodyPr vert="vert270">
            <a:spAutoFit/>
          </a:bodyPr>
          <a:lstStyle/>
          <a:p>
            <a:pPr algn="dist" eaLnBrk="0" hangingPunct="0">
              <a:lnSpc>
                <a:spcPts val="3500"/>
              </a:lnSpc>
              <a:defRPr/>
            </a:pPr>
            <a:r>
              <a:rPr lang="en-US" altLang="zh-TW" sz="4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rgbClr val="000000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imes New Roman" pitchFamily="18" charset="0"/>
              </a:rPr>
              <a:t>www.PlayRobot.com</a:t>
            </a:r>
            <a:endParaRPr lang="zh-TW" altLang="en-US" sz="4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rgbClr val="000000">
                    <a:satMod val="175000"/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5" y="908050"/>
            <a:ext cx="8743950" cy="5218113"/>
          </a:xfrm>
        </p:spPr>
        <p:txBody>
          <a:bodyPr/>
          <a:lstStyle>
            <a:lvl1pPr marL="0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3pPr>
              <a:buNone/>
              <a:defRPr/>
            </a:lvl3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5" y="6492875"/>
            <a:ext cx="452438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fld id="{0EE34026-B842-4A1F-AEF1-E076BBFEB8A9}" type="slidenum">
              <a:rPr lang="zh-TW" altLang="en-US"/>
              <a:pPr/>
              <a:t>‹#›</a:t>
            </a:fld>
            <a:endParaRPr lang="en-US" altLang="zh-TW"/>
          </a:p>
        </p:txBody>
      </p:sp>
      <p:sp>
        <p:nvSpPr>
          <p:cNvPr id="9" name="頁尾版面配置區 6"/>
          <p:cNvSpPr>
            <a:spLocks noGrp="1"/>
          </p:cNvSpPr>
          <p:nvPr>
            <p:ph type="ftr" sz="quarter" idx="12"/>
          </p:nvPr>
        </p:nvSpPr>
        <p:spPr>
          <a:xfrm>
            <a:off x="9024938" y="6492875"/>
            <a:ext cx="63658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498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392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133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0183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66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299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430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46FA0-B4E4-4F34-A4D0-C3D611099BD0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9164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9586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792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533610" y="1680379"/>
            <a:ext cx="4602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20225" y="610700"/>
            <a:ext cx="906555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20225" y="1986432"/>
            <a:ext cx="906555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95285" lvl="0" indent="-37146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90570" lvl="1" indent="-343948">
              <a:spcBef>
                <a:spcPts val="1733"/>
              </a:spcBef>
              <a:spcAft>
                <a:spcPts val="0"/>
              </a:spcAft>
              <a:buSzPts val="1400"/>
              <a:buChar char="○"/>
              <a:defRPr/>
            </a:lvl2pPr>
            <a:lvl3pPr marL="1485854" lvl="2" indent="-343948">
              <a:spcBef>
                <a:spcPts val="1733"/>
              </a:spcBef>
              <a:spcAft>
                <a:spcPts val="0"/>
              </a:spcAft>
              <a:buSzPts val="1400"/>
              <a:buChar char="■"/>
              <a:defRPr/>
            </a:lvl3pPr>
            <a:lvl4pPr marL="1981139" lvl="3" indent="-343948">
              <a:spcBef>
                <a:spcPts val="1733"/>
              </a:spcBef>
              <a:spcAft>
                <a:spcPts val="0"/>
              </a:spcAft>
              <a:buSzPts val="1400"/>
              <a:buChar char="●"/>
              <a:defRPr/>
            </a:lvl4pPr>
            <a:lvl5pPr marL="2476424" lvl="4" indent="-343948">
              <a:spcBef>
                <a:spcPts val="1733"/>
              </a:spcBef>
              <a:spcAft>
                <a:spcPts val="0"/>
              </a:spcAft>
              <a:buSzPts val="1400"/>
              <a:buChar char="○"/>
              <a:defRPr/>
            </a:lvl5pPr>
            <a:lvl6pPr marL="2971709" lvl="5" indent="-343948">
              <a:spcBef>
                <a:spcPts val="1733"/>
              </a:spcBef>
              <a:spcAft>
                <a:spcPts val="0"/>
              </a:spcAft>
              <a:buSzPts val="1400"/>
              <a:buChar char="■"/>
              <a:defRPr/>
            </a:lvl6pPr>
            <a:lvl7pPr marL="3466993" lvl="6" indent="-343948">
              <a:spcBef>
                <a:spcPts val="1733"/>
              </a:spcBef>
              <a:spcAft>
                <a:spcPts val="0"/>
              </a:spcAft>
              <a:buSzPts val="1400"/>
              <a:buChar char="●"/>
              <a:defRPr/>
            </a:lvl7pPr>
            <a:lvl8pPr marL="3962278" lvl="7" indent="-343948">
              <a:spcBef>
                <a:spcPts val="1733"/>
              </a:spcBef>
              <a:spcAft>
                <a:spcPts val="0"/>
              </a:spcAft>
              <a:buSzPts val="1400"/>
              <a:buChar char="○"/>
              <a:defRPr/>
            </a:lvl8pPr>
            <a:lvl9pPr marL="4457563" lvl="8" indent="-343948">
              <a:spcBef>
                <a:spcPts val="1733"/>
              </a:spcBef>
              <a:spcAft>
                <a:spcPts val="17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6243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722902" y="3756619"/>
            <a:ext cx="4602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20813" y="2353267"/>
            <a:ext cx="8907275" cy="12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5163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20225" y="610700"/>
            <a:ext cx="906555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347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533610" y="1680379"/>
            <a:ext cx="4602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20225" y="610700"/>
            <a:ext cx="906555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20225" y="1986433"/>
            <a:ext cx="4333225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95285" lvl="0" indent="-343948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17"/>
            </a:lvl1pPr>
            <a:lvl2pPr marL="990570" lvl="1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2pPr>
            <a:lvl3pPr marL="1485854" lvl="2" indent="-330190">
              <a:spcBef>
                <a:spcPts val="1733"/>
              </a:spcBef>
              <a:spcAft>
                <a:spcPts val="0"/>
              </a:spcAft>
              <a:buSzPts val="1200"/>
              <a:buChar char="■"/>
              <a:defRPr sz="1300"/>
            </a:lvl3pPr>
            <a:lvl4pPr marL="1981139" lvl="3" indent="-330190">
              <a:spcBef>
                <a:spcPts val="1733"/>
              </a:spcBef>
              <a:spcAft>
                <a:spcPts val="0"/>
              </a:spcAft>
              <a:buSzPts val="1200"/>
              <a:buChar char="●"/>
              <a:defRPr sz="1300"/>
            </a:lvl4pPr>
            <a:lvl5pPr marL="2476424" lvl="4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5pPr>
            <a:lvl6pPr marL="2971709" lvl="5" indent="-330190">
              <a:spcBef>
                <a:spcPts val="1733"/>
              </a:spcBef>
              <a:spcAft>
                <a:spcPts val="0"/>
              </a:spcAft>
              <a:buSzPts val="1200"/>
              <a:buChar char="■"/>
              <a:defRPr sz="1300"/>
            </a:lvl6pPr>
            <a:lvl7pPr marL="3466993" lvl="6" indent="-330190">
              <a:spcBef>
                <a:spcPts val="1733"/>
              </a:spcBef>
              <a:spcAft>
                <a:spcPts val="0"/>
              </a:spcAft>
              <a:buSzPts val="1200"/>
              <a:buChar char="●"/>
              <a:defRPr sz="1300"/>
            </a:lvl7pPr>
            <a:lvl8pPr marL="3962278" lvl="7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8pPr>
            <a:lvl9pPr marL="4457563" lvl="8" indent="-330190">
              <a:spcBef>
                <a:spcPts val="1733"/>
              </a:spcBef>
              <a:spcAft>
                <a:spcPts val="1733"/>
              </a:spcAft>
              <a:buSzPts val="1200"/>
              <a:buChar char="■"/>
              <a:defRPr sz="13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5152550" y="1986433"/>
            <a:ext cx="4333225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95285" lvl="0" indent="-343948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17"/>
            </a:lvl1pPr>
            <a:lvl2pPr marL="990570" lvl="1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2pPr>
            <a:lvl3pPr marL="1485854" lvl="2" indent="-330190">
              <a:spcBef>
                <a:spcPts val="1733"/>
              </a:spcBef>
              <a:spcAft>
                <a:spcPts val="0"/>
              </a:spcAft>
              <a:buSzPts val="1200"/>
              <a:buChar char="■"/>
              <a:defRPr sz="1300"/>
            </a:lvl3pPr>
            <a:lvl4pPr marL="1981139" lvl="3" indent="-330190">
              <a:spcBef>
                <a:spcPts val="1733"/>
              </a:spcBef>
              <a:spcAft>
                <a:spcPts val="0"/>
              </a:spcAft>
              <a:buSzPts val="1200"/>
              <a:buChar char="●"/>
              <a:defRPr sz="1300"/>
            </a:lvl4pPr>
            <a:lvl5pPr marL="2476424" lvl="4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5pPr>
            <a:lvl6pPr marL="2971709" lvl="5" indent="-330190">
              <a:spcBef>
                <a:spcPts val="1733"/>
              </a:spcBef>
              <a:spcAft>
                <a:spcPts val="0"/>
              </a:spcAft>
              <a:buSzPts val="1200"/>
              <a:buChar char="■"/>
              <a:defRPr sz="1300"/>
            </a:lvl6pPr>
            <a:lvl7pPr marL="3466993" lvl="6" indent="-330190">
              <a:spcBef>
                <a:spcPts val="1733"/>
              </a:spcBef>
              <a:spcAft>
                <a:spcPts val="0"/>
              </a:spcAft>
              <a:buSzPts val="1200"/>
              <a:buChar char="●"/>
              <a:defRPr sz="1300"/>
            </a:lvl7pPr>
            <a:lvl8pPr marL="3962278" lvl="7" indent="-330190">
              <a:spcBef>
                <a:spcPts val="1733"/>
              </a:spcBef>
              <a:spcAft>
                <a:spcPts val="0"/>
              </a:spcAft>
              <a:buSzPts val="1200"/>
              <a:buChar char="○"/>
              <a:defRPr sz="1300"/>
            </a:lvl8pPr>
            <a:lvl9pPr marL="4457563" lvl="8" indent="-330190">
              <a:spcBef>
                <a:spcPts val="1733"/>
              </a:spcBef>
              <a:spcAft>
                <a:spcPts val="1733"/>
              </a:spcAft>
              <a:buSzPts val="1200"/>
              <a:buChar char="■"/>
              <a:defRPr sz="13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8369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5500" y="762000"/>
            <a:ext cx="4251325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41925" y="762000"/>
            <a:ext cx="4251325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47449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2950" y="0"/>
            <a:ext cx="9163050" cy="609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5500" y="762000"/>
            <a:ext cx="4251325" cy="143116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5241925" y="762000"/>
            <a:ext cx="4251325" cy="143116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241925" y="3581400"/>
            <a:ext cx="4251325" cy="143116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830792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2950" y="0"/>
            <a:ext cx="9163050" cy="609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5500" y="762000"/>
            <a:ext cx="4251325" cy="143116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41925" y="762000"/>
            <a:ext cx="4251325" cy="143116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408035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2950" y="0"/>
            <a:ext cx="9163050" cy="609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5500" y="762000"/>
            <a:ext cx="4251325" cy="143116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5241925" y="762000"/>
            <a:ext cx="4251325" cy="143116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241925" y="3581400"/>
            <a:ext cx="4251325" cy="143116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839988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6" y="908050"/>
            <a:ext cx="8743951" cy="1708160"/>
          </a:xfrm>
        </p:spPr>
        <p:txBody>
          <a:bodyPr/>
          <a:lstStyle>
            <a:lvl1pPr marL="0" indent="0">
              <a:buNone/>
              <a:defRPr sz="15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1500"/>
            </a:lvl2pPr>
            <a:lvl3pPr>
              <a:buNone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9" y="6492878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A05A216C-44EF-42F3-B163-6315686C88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5" y="6492878"/>
            <a:ext cx="6397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1157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2950" y="0"/>
            <a:ext cx="9163050" cy="609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5500" y="762000"/>
            <a:ext cx="8667750" cy="143116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25500" y="3581400"/>
            <a:ext cx="8667750" cy="143116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738342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6" y="908050"/>
            <a:ext cx="8743951" cy="1708160"/>
          </a:xfrm>
        </p:spPr>
        <p:txBody>
          <a:bodyPr/>
          <a:lstStyle>
            <a:lvl1pPr marL="0" indent="0">
              <a:buNone/>
              <a:defRPr sz="15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1500"/>
            </a:lvl2pPr>
            <a:lvl3pPr>
              <a:buNone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9" y="6492878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A05A216C-44EF-42F3-B163-6315686C88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5" y="6492878"/>
            <a:ext cx="6397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305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81026" y="908050"/>
            <a:ext cx="8743951" cy="1708160"/>
          </a:xfrm>
        </p:spPr>
        <p:txBody>
          <a:bodyPr/>
          <a:lstStyle>
            <a:lvl1pPr marL="0" indent="0">
              <a:buNone/>
              <a:defRPr sz="1500">
                <a:latin typeface="Times New Roman" pitchFamily="18" charset="0"/>
                <a:cs typeface="Times New Roman" pitchFamily="18" charset="0"/>
              </a:defRPr>
            </a:lvl1pPr>
            <a:lvl2pPr indent="0">
              <a:defRPr sz="1500"/>
            </a:lvl2pPr>
            <a:lvl3pPr>
              <a:buNone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" name="投影片編號版面配置區 9"/>
          <p:cNvSpPr>
            <a:spLocks noGrp="1"/>
          </p:cNvSpPr>
          <p:nvPr>
            <p:ph type="sldNum" sz="quarter" idx="10"/>
          </p:nvPr>
        </p:nvSpPr>
        <p:spPr>
          <a:xfrm>
            <a:off x="9310689" y="6492878"/>
            <a:ext cx="525462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A05A216C-44EF-42F3-B163-6315686C88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4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9028115" y="6492878"/>
            <a:ext cx="6397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18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026" y="908050"/>
            <a:ext cx="8743951" cy="1708160"/>
          </a:xfrm>
        </p:spPr>
        <p:txBody>
          <a:bodyPr/>
          <a:lstStyle>
            <a:lvl1pPr marL="0">
              <a:buNone/>
              <a:defRPr sz="1500">
                <a:latin typeface="Times New Roman" pitchFamily="18" charset="0"/>
                <a:cs typeface="Times New Roman" pitchFamily="18" charset="0"/>
              </a:defRPr>
            </a:lvl1pPr>
            <a:lvl2pPr>
              <a:defRPr sz="1500"/>
            </a:lvl2pPr>
            <a:lvl3pPr>
              <a:buNone/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0"/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19906-F8F2-4DCE-9745-3D9383CD81D9}" type="datetimeFigureOut">
              <a:rPr lang="zh-TW" altLang="en-US">
                <a:solidFill>
                  <a:srgbClr val="000000"/>
                </a:solidFill>
              </a:rPr>
              <a:pPr>
                <a:defRPr/>
              </a:pPr>
              <a:t>2019/7/3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82127" y="6492878"/>
            <a:ext cx="452438" cy="365125"/>
          </a:xfrm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420E5807-4BE9-4C36-8225-4F328DEEC55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6" name="頁尾版面配置區 6"/>
          <p:cNvSpPr>
            <a:spLocks noGrp="1"/>
          </p:cNvSpPr>
          <p:nvPr>
            <p:ph type="ftr" sz="quarter" idx="12"/>
          </p:nvPr>
        </p:nvSpPr>
        <p:spPr>
          <a:xfrm>
            <a:off x="9024939" y="6492878"/>
            <a:ext cx="63658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30A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Page-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6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A54940-28A8-4031-A9EC-DA95ACCB2F07}" type="slidenum">
              <a:rPr lang="zh-TW" altLang="en-US">
                <a:solidFill>
                  <a:srgbClr val="FFFFFF"/>
                </a:solidFill>
              </a:rPr>
              <a:pPr/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頁尾版面配置區 12"/>
          <p:cNvSpPr>
            <a:spLocks noGrp="1"/>
          </p:cNvSpPr>
          <p:nvPr>
            <p:ph type="ftr" sz="quarter" idx="12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Page-</a:t>
            </a: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5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78710" y="908050"/>
            <a:ext cx="8748580" cy="5218113"/>
          </a:xfrm>
        </p:spPr>
        <p:txBody>
          <a:bodyPr/>
          <a:lstStyle>
            <a:lvl1pPr>
              <a:defRPr sz="2000"/>
            </a:lvl1pPr>
          </a:lstStyle>
          <a:p>
            <a:pPr lvl="0"/>
            <a:endParaRPr lang="zh-TW" altLang="en-US" noProof="0" dirty="0"/>
          </a:p>
        </p:txBody>
      </p:sp>
      <p:sp>
        <p:nvSpPr>
          <p:cNvPr id="4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A54940-28A8-4031-A9EC-DA95ACCB2F07}" type="slidenum">
              <a:rPr lang="zh-TW" altLang="en-US">
                <a:solidFill>
                  <a:srgbClr val="FFFFFF"/>
                </a:solidFill>
              </a:rPr>
              <a:pPr/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日期版面配置區 11"/>
          <p:cNvSpPr>
            <a:spLocks noGrp="1"/>
          </p:cNvSpPr>
          <p:nvPr>
            <p:ph type="dt" sz="half" idx="11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頁尾版面配置區 12"/>
          <p:cNvSpPr>
            <a:spLocks noGrp="1"/>
          </p:cNvSpPr>
          <p:nvPr>
            <p:ph type="ftr" sz="quarter" idx="12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Page-</a:t>
            </a:r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9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2250" y="1135752"/>
            <a:ext cx="8915400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0"/>
            <a:r>
              <a:rPr lang="zh-TW" altLang="en-US" dirty="0"/>
              <a:t>第二層</a:t>
            </a:r>
          </a:p>
          <a:p>
            <a:pPr lvl="0"/>
            <a:r>
              <a:rPr lang="zh-TW" altLang="en-US" dirty="0"/>
              <a:t>第三層</a:t>
            </a:r>
          </a:p>
          <a:p>
            <a:pPr lvl="0"/>
            <a:r>
              <a:rPr lang="zh-TW" altLang="en-US" dirty="0"/>
              <a:t>第四層</a:t>
            </a:r>
          </a:p>
          <a:p>
            <a:pPr lvl="0"/>
            <a:r>
              <a:rPr lang="zh-TW" altLang="en-US" dirty="0"/>
              <a:t>第五層</a:t>
            </a: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7383" y="115891"/>
            <a:ext cx="8995954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7925" y="6524628"/>
            <a:ext cx="23114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16993D-7CA7-4179-A329-A0B4C364DB5E}" type="slidenum">
              <a:rPr lang="en-US" altLang="zh-TW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6779"/>
            <a:ext cx="9906000" cy="33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6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2400" b="1">
          <a:solidFill>
            <a:srgbClr val="FF0000"/>
          </a:solidFill>
          <a:latin typeface="Arial" pitchFamily="34" charset="0"/>
          <a:ea typeface="微軟正黑體" pitchFamily="34" charset="-120"/>
          <a:cs typeface="新細明體" pitchFamily="18" charset="-12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2pPr>
      <a:lvl3pPr marL="860822" indent="-171450" algn="l" rtl="0" eaLnBrk="0" fontAlgn="base" hangingPunct="0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rtl="0" fontAlgn="base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rtl="0" fontAlgn="base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rtl="0" fontAlgn="base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rtl="0" fontAlgn="base">
        <a:spcBef>
          <a:spcPct val="20000"/>
        </a:spcBef>
        <a:spcAft>
          <a:spcPct val="0"/>
        </a:spcAft>
        <a:defRPr kumimoji="1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emf"/><Relationship Id="rId4" Type="http://schemas.openxmlformats.org/officeDocument/2006/relationships/image" Target="../media/image11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14.png"/><Relationship Id="rId4" Type="http://schemas.openxmlformats.org/officeDocument/2006/relationships/oleObject" Target="../embeddings/oleObject17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image" Target="../media/image11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5.png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1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notesSlide" Target="../notesSlides/notesSlide53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9.png"/><Relationship Id="rId5" Type="http://schemas.openxmlformats.org/officeDocument/2006/relationships/image" Target="../media/image117.png"/><Relationship Id="rId4" Type="http://schemas.openxmlformats.org/officeDocument/2006/relationships/oleObject" Target="../embeddings/oleObject19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20.png"/><Relationship Id="rId4" Type="http://schemas.openxmlformats.org/officeDocument/2006/relationships/oleObject" Target="../embeddings/oleObject21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6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2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27.png"/><Relationship Id="rId4" Type="http://schemas.openxmlformats.org/officeDocument/2006/relationships/oleObject" Target="../embeddings/oleObject24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29.png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128.png"/><Relationship Id="rId4" Type="http://schemas.openxmlformats.org/officeDocument/2006/relationships/oleObject" Target="../embeddings/oleObject25.bin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5.jpe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1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84.png"/><Relationship Id="rId4" Type="http://schemas.openxmlformats.org/officeDocument/2006/relationships/oleObject" Target="../embeddings/oleObject8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9.png"/><Relationship Id="rId4" Type="http://schemas.openxmlformats.org/officeDocument/2006/relationships/oleObject" Target="../embeddings/oleObject10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9.png"/><Relationship Id="rId4" Type="http://schemas.openxmlformats.org/officeDocument/2006/relationships/oleObject" Target="../embeddings/oleObject11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0.png"/><Relationship Id="rId4" Type="http://schemas.openxmlformats.org/officeDocument/2006/relationships/oleObject" Target="../embeddings/oleObject12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04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0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8705" y="4196696"/>
            <a:ext cx="8420100" cy="1470025"/>
          </a:xfrm>
        </p:spPr>
        <p:txBody>
          <a:bodyPr/>
          <a:lstStyle/>
          <a:p>
            <a:r>
              <a:rPr lang="zh-TW" altLang="zh-TW" dirty="0"/>
              <a:t>開放源碼技術與應用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562D86-D091-4206-A464-77A62677075C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026" name="Picture 2" descr="http://d.36krcnd.com/nil_class/5a455dca-21f5-494b-a8bb-cc1ee8f429bf/The-Internet-of-Things.jpg!hea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68" y="687313"/>
            <a:ext cx="6429375" cy="3219451"/>
          </a:xfrm>
          <a:prstGeom prst="rect">
            <a:avLst/>
          </a:prstGeom>
          <a:noFill/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C7FB63-435D-BD41-9F98-D07686FF7288}"/>
              </a:ext>
            </a:extLst>
          </p:cNvPr>
          <p:cNvSpPr/>
          <p:nvPr/>
        </p:nvSpPr>
        <p:spPr>
          <a:xfrm>
            <a:off x="4834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4841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0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3475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>
            <a:extLst>
              <a:ext uri="{FF2B5EF4-FFF2-40B4-BE49-F238E27FC236}">
                <a16:creationId xmlns:a16="http://schemas.microsoft.com/office/drawing/2014/main" id="{1140B3FE-7D1E-5141-BF80-B24674D0C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1"/>
            <a:ext cx="8229600" cy="563563"/>
          </a:xfrm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TW" altLang="en-US" sz="2800" b="0">
                <a:solidFill>
                  <a:schemeClr val="hlink"/>
                </a:solidFill>
                <a:latin typeface="Times New Roman" pitchFamily="18" charset="0"/>
                <a:ea typeface="新細明體" pitchFamily="18" charset="-120"/>
              </a:rPr>
              <a:t>  </a:t>
            </a:r>
            <a:r>
              <a:rPr lang="zh-TW" altLang="en-US" sz="2800" b="0">
                <a:solidFill>
                  <a:schemeClr val="hlink"/>
                </a:solidFill>
                <a:latin typeface="Times New Roman" pitchFamily="18" charset="0"/>
                <a:ea typeface="標楷體" pitchFamily="65" charset="-120"/>
              </a:rPr>
              <a:t>連續旋轉伺服馬達測試 </a:t>
            </a:r>
            <a:r>
              <a:rPr lang="en-US" altLang="zh-TW" sz="2800" b="0">
                <a:solidFill>
                  <a:schemeClr val="hlink"/>
                </a:solidFill>
                <a:latin typeface="Times New Roman" pitchFamily="18" charset="0"/>
                <a:ea typeface="標楷體" pitchFamily="65" charset="-120"/>
              </a:rPr>
              <a:t>(PWM</a:t>
            </a:r>
            <a:r>
              <a:rPr lang="zh-TW" altLang="en-US" sz="2800" b="0">
                <a:solidFill>
                  <a:schemeClr val="hlink"/>
                </a:solidFill>
                <a:latin typeface="Times New Roman" pitchFamily="18" charset="0"/>
                <a:ea typeface="標楷體" pitchFamily="65" charset="-120"/>
              </a:rPr>
              <a:t>訊號</a:t>
            </a:r>
            <a:r>
              <a:rPr lang="en-US" altLang="zh-TW" sz="2800" b="0">
                <a:solidFill>
                  <a:schemeClr val="hlink"/>
                </a:solidFill>
                <a:latin typeface="Times New Roman" pitchFamily="18" charset="0"/>
                <a:ea typeface="標楷體" pitchFamily="65" charset="-120"/>
              </a:rPr>
              <a:t>)</a:t>
            </a:r>
          </a:p>
        </p:txBody>
      </p:sp>
      <p:grpSp>
        <p:nvGrpSpPr>
          <p:cNvPr id="79875" name="Group 29">
            <a:extLst>
              <a:ext uri="{FF2B5EF4-FFF2-40B4-BE49-F238E27FC236}">
                <a16:creationId xmlns:a16="http://schemas.microsoft.com/office/drawing/2014/main" id="{A7D2EBD2-4511-E14A-B5F9-10D5DC964C6B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762000"/>
            <a:ext cx="4367212" cy="5486400"/>
            <a:chOff x="572" y="480"/>
            <a:chExt cx="3176" cy="3600"/>
          </a:xfrm>
        </p:grpSpPr>
        <p:pic>
          <p:nvPicPr>
            <p:cNvPr id="79882" name="Picture 8">
              <a:extLst>
                <a:ext uri="{FF2B5EF4-FFF2-40B4-BE49-F238E27FC236}">
                  <a16:creationId xmlns:a16="http://schemas.microsoft.com/office/drawing/2014/main" id="{E001E9B0-E184-6848-B1DA-15CD41DB4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" y="1680"/>
              <a:ext cx="3172" cy="1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9883" name="Group 13">
              <a:extLst>
                <a:ext uri="{FF2B5EF4-FFF2-40B4-BE49-F238E27FC236}">
                  <a16:creationId xmlns:a16="http://schemas.microsoft.com/office/drawing/2014/main" id="{F7AD6844-80F4-2947-8AEE-1DA75DE34F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480"/>
              <a:ext cx="3172" cy="1045"/>
              <a:chOff x="528" y="432"/>
              <a:chExt cx="2928" cy="1045"/>
            </a:xfrm>
          </p:grpSpPr>
          <p:pic>
            <p:nvPicPr>
              <p:cNvPr id="79885" name="Picture 6">
                <a:extLst>
                  <a:ext uri="{FF2B5EF4-FFF2-40B4-BE49-F238E27FC236}">
                    <a16:creationId xmlns:a16="http://schemas.microsoft.com/office/drawing/2014/main" id="{85C0E5B0-0E48-D54E-8FC9-8D9DE1B620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432"/>
                <a:ext cx="2928" cy="1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86" name="Picture 9">
                <a:extLst>
                  <a:ext uri="{FF2B5EF4-FFF2-40B4-BE49-F238E27FC236}">
                    <a16:creationId xmlns:a16="http://schemas.microsoft.com/office/drawing/2014/main" id="{998361BC-669B-5C49-BC1A-94DEA1A451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99" t="8423" r="32787" b="27660"/>
              <a:stretch>
                <a:fillRect/>
              </a:stretch>
            </p:blipFill>
            <p:spPr bwMode="auto">
              <a:xfrm>
                <a:off x="2112" y="456"/>
                <a:ext cx="384" cy="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9884" name="Picture 10">
              <a:extLst>
                <a:ext uri="{FF2B5EF4-FFF2-40B4-BE49-F238E27FC236}">
                  <a16:creationId xmlns:a16="http://schemas.microsoft.com/office/drawing/2014/main" id="{2BABF68F-C2D6-E840-93F2-283D563CD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" y="2975"/>
              <a:ext cx="3172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9876" name="Rectangle 25">
            <a:extLst>
              <a:ext uri="{FF2B5EF4-FFF2-40B4-BE49-F238E27FC236}">
                <a16:creationId xmlns:a16="http://schemas.microsoft.com/office/drawing/2014/main" id="{F6B93674-4D13-0F4A-B4FB-DA6B07839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1" y="6324601"/>
            <a:ext cx="4754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zh-TW" altLang="en-US" sz="18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圖</a:t>
            </a:r>
            <a:r>
              <a:rPr lang="en-US" altLang="zh-TW" sz="18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5-6 </a:t>
            </a:r>
            <a:r>
              <a:rPr lang="zh-TW" altLang="en-US" sz="18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訊號輸出與伺服馬達運動關係對照圖</a:t>
            </a:r>
            <a:r>
              <a:rPr lang="zh-TW" altLang="en-US" sz="1400">
                <a:ea typeface="標楷體" pitchFamily="65" charset="-120"/>
              </a:rPr>
              <a:t>。 </a:t>
            </a:r>
          </a:p>
        </p:txBody>
      </p:sp>
      <p:grpSp>
        <p:nvGrpSpPr>
          <p:cNvPr id="79877" name="Group 30">
            <a:extLst>
              <a:ext uri="{FF2B5EF4-FFF2-40B4-BE49-F238E27FC236}">
                <a16:creationId xmlns:a16="http://schemas.microsoft.com/office/drawing/2014/main" id="{B9D58571-9744-3841-9AB2-E7970D34C91D}"/>
              </a:ext>
            </a:extLst>
          </p:cNvPr>
          <p:cNvGrpSpPr>
            <a:grpSpLocks/>
          </p:cNvGrpSpPr>
          <p:nvPr/>
        </p:nvGrpSpPr>
        <p:grpSpPr bwMode="auto">
          <a:xfrm>
            <a:off x="6172201" y="752476"/>
            <a:ext cx="2900363" cy="5776913"/>
            <a:chOff x="3936" y="585"/>
            <a:chExt cx="1980" cy="3639"/>
          </a:xfrm>
        </p:grpSpPr>
        <p:sp>
          <p:nvSpPr>
            <p:cNvPr id="79878" name="Rectangle 21">
              <a:extLst>
                <a:ext uri="{FF2B5EF4-FFF2-40B4-BE49-F238E27FC236}">
                  <a16:creationId xmlns:a16="http://schemas.microsoft.com/office/drawing/2014/main" id="{16EC3252-F7F2-F745-8803-7C6E3BFA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0" y="585"/>
              <a:ext cx="1766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1pPr>
              <a:lvl2pPr marL="742950" indent="-28575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2pPr>
              <a:lvl3pPr marL="11430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3pPr>
              <a:lvl4pPr marL="16002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4pPr>
              <a:lvl5pPr marL="20574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9pPr>
            </a:lstStyle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latin typeface="Times New Roman" panose="02020603050405020304" pitchFamily="18" charset="0"/>
                  <a:ea typeface="標楷體" pitchFamily="65" charset="-120"/>
                </a:rPr>
                <a:t>void loop()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latin typeface="Times New Roman" panose="02020603050405020304" pitchFamily="18" charset="0"/>
                  <a:ea typeface="標楷體" pitchFamily="65" charset="-120"/>
                </a:rPr>
                <a:t>{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latin typeface="Times New Roman" panose="02020603050405020304" pitchFamily="18" charset="0"/>
                  <a:ea typeface="標楷體" pitchFamily="65" charset="-120"/>
                </a:rPr>
                <a:t>      digitalWrite(servoPin,HIGH); 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latin typeface="Times New Roman" panose="02020603050405020304" pitchFamily="18" charset="0"/>
                  <a:ea typeface="標楷體" pitchFamily="65" charset="-120"/>
                </a:rPr>
                <a:t>      delayMicroseconds(1500);          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latin typeface="Times New Roman" panose="02020603050405020304" pitchFamily="18" charset="0"/>
                  <a:ea typeface="標楷體" pitchFamily="65" charset="-120"/>
                </a:rPr>
                <a:t>      digitalWrite(servoPin,LOW);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latin typeface="Times New Roman" panose="02020603050405020304" pitchFamily="18" charset="0"/>
                  <a:ea typeface="標楷體" pitchFamily="65" charset="-120"/>
                </a:rPr>
                <a:t>      delay(20);  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latin typeface="Times New Roman" panose="02020603050405020304" pitchFamily="18" charset="0"/>
                  <a:ea typeface="標楷體" pitchFamily="65" charset="-120"/>
                </a:rPr>
                <a:t>}</a:t>
              </a:r>
            </a:p>
          </p:txBody>
        </p:sp>
        <p:sp>
          <p:nvSpPr>
            <p:cNvPr id="79879" name="Rectangle 26">
              <a:extLst>
                <a:ext uri="{FF2B5EF4-FFF2-40B4-BE49-F238E27FC236}">
                  <a16:creationId xmlns:a16="http://schemas.microsoft.com/office/drawing/2014/main" id="{D222D72B-C250-8242-9751-6E85B9448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" y="1794"/>
              <a:ext cx="1921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1pPr>
              <a:lvl2pPr marL="742950" indent="-28575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2pPr>
              <a:lvl3pPr marL="11430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3pPr>
              <a:lvl4pPr marL="16002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4pPr>
              <a:lvl5pPr marL="20574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9pPr>
            </a:lstStyle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void loop()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{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      digitalWrite(servoPin,HIGH); 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      delayMicroseconds(1300);          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      digitalWrite(servoPin,LOW);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      delay(20);  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}</a:t>
              </a:r>
            </a:p>
          </p:txBody>
        </p:sp>
        <p:sp>
          <p:nvSpPr>
            <p:cNvPr id="79880" name="Rectangle 27">
              <a:extLst>
                <a:ext uri="{FF2B5EF4-FFF2-40B4-BE49-F238E27FC236}">
                  <a16:creationId xmlns:a16="http://schemas.microsoft.com/office/drawing/2014/main" id="{F12B8840-0FF0-DE40-80ED-4D192D5F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102"/>
              <a:ext cx="1921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1pPr>
              <a:lvl2pPr marL="742950" indent="-28575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2pPr>
              <a:lvl3pPr marL="11430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3pPr>
              <a:lvl4pPr marL="16002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4pPr>
              <a:lvl5pPr marL="20574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9pPr>
            </a:lstStyle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void loop()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{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      digitalWrite(servoPin,HIGH); 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      delayMicroseconds(1700);          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      digitalWrite(servoPin,LOW);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      delay(20);  </a:t>
              </a:r>
            </a:p>
            <a:p>
              <a:pPr algn="l" eaLnBrk="1" hangingPunct="1"/>
              <a:r>
                <a:rPr lang="en-US" altLang="zh-TW" sz="1400">
                  <a:solidFill>
                    <a:schemeClr val="tx1"/>
                  </a:solidFill>
                  <a:ea typeface="標楷體" pitchFamily="65" charset="-120"/>
                </a:rPr>
                <a:t>}</a:t>
              </a:r>
            </a:p>
          </p:txBody>
        </p:sp>
        <p:sp>
          <p:nvSpPr>
            <p:cNvPr id="79881" name="Text Box 28">
              <a:extLst>
                <a:ext uri="{FF2B5EF4-FFF2-40B4-BE49-F238E27FC236}">
                  <a16:creationId xmlns:a16="http://schemas.microsoft.com/office/drawing/2014/main" id="{507DB4EC-1F37-AC41-9D73-D91C6AB801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32"/>
              <a:ext cx="110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1pPr>
              <a:lvl2pPr marL="742950" indent="-28575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2pPr>
              <a:lvl3pPr marL="11430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3pPr>
              <a:lvl4pPr marL="16002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4pPr>
              <a:lvl5pPr marL="2057400" indent="-228600" eaLnBrk="0" hangingPunct="0"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accent2"/>
                  </a:solidFill>
                  <a:latin typeface="Futura Md BT" panose="020B0602020204020303" pitchFamily="34" charset="-79"/>
                </a:defRPr>
              </a:lvl9pPr>
            </a:lstStyle>
            <a:p>
              <a:pPr algn="l" eaLnBrk="1" hangingPunct="1"/>
              <a:r>
                <a:rPr lang="zh-TW" altLang="en-US" sz="1400">
                  <a:solidFill>
                    <a:srgbClr val="0000CC"/>
                  </a:solidFill>
                  <a:latin typeface="標楷體" pitchFamily="65" charset="-120"/>
                  <a:ea typeface="標楷體" pitchFamily="65" charset="-120"/>
                </a:rPr>
                <a:t>註</a:t>
              </a:r>
              <a:r>
                <a:rPr lang="en-US" altLang="zh-TW" sz="1400">
                  <a:solidFill>
                    <a:srgbClr val="0000CC"/>
                  </a:solidFill>
                  <a:latin typeface="標楷體" pitchFamily="65" charset="-120"/>
                  <a:ea typeface="標楷體" pitchFamily="65" charset="-120"/>
                </a:rPr>
                <a:t>:servoPin</a:t>
              </a:r>
              <a:r>
                <a:rPr lang="zh-TW" altLang="en-US" sz="1400">
                  <a:solidFill>
                    <a:srgbClr val="0000CC"/>
                  </a:solidFill>
                  <a:latin typeface="標楷體" pitchFamily="65" charset="-120"/>
                  <a:ea typeface="標楷體" pitchFamily="65" charset="-120"/>
                </a:rPr>
                <a:t>為</a:t>
              </a:r>
              <a:r>
                <a:rPr lang="en-US" altLang="zh-TW" sz="1400">
                  <a:solidFill>
                    <a:srgbClr val="0000CC"/>
                  </a:solidFill>
                  <a:latin typeface="標楷體" pitchFamily="65" charset="-120"/>
                  <a:ea typeface="標楷體" pitchFamily="65" charset="-120"/>
                </a:rPr>
                <a:t>P12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622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>
            <a:extLst>
              <a:ext uri="{FF2B5EF4-FFF2-40B4-BE49-F238E27FC236}">
                <a16:creationId xmlns:a16="http://schemas.microsoft.com/office/drawing/2014/main" id="{AC6A2D7E-1C82-0D4D-A074-656DF2EB4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2400">
                <a:ea typeface="新細明體" panose="02020500000000000000" pitchFamily="18" charset="-120"/>
              </a:rPr>
              <a:t>使用內建</a:t>
            </a:r>
            <a:r>
              <a:rPr lang="en-US" altLang="zh-TW" sz="2400">
                <a:ea typeface="新細明體" panose="02020500000000000000" pitchFamily="18" charset="-120"/>
              </a:rPr>
              <a:t>Servo.h </a:t>
            </a:r>
            <a:r>
              <a:rPr lang="zh-TW" altLang="en-US" sz="2400">
                <a:ea typeface="新細明體" panose="02020500000000000000" pitchFamily="18" charset="-120"/>
              </a:rPr>
              <a:t>內建函式庫</a:t>
            </a:r>
            <a:r>
              <a:rPr lang="en-US" altLang="zh-TW" sz="2400">
                <a:ea typeface="新細明體" panose="02020500000000000000" pitchFamily="18" charset="-120"/>
              </a:rPr>
              <a:t>(leftServoStayStill.ino)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6F91CB4D-2118-7D4E-BA1C-14A74684AC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762000"/>
            <a:ext cx="8382000" cy="2185214"/>
          </a:xfrm>
        </p:spPr>
        <p:txBody>
          <a:bodyPr/>
          <a:lstStyle/>
          <a:p>
            <a:pPr marL="609600" indent="-609600" eaLnBrk="1" hangingPunct="1"/>
            <a:r>
              <a:rPr lang="en-US" altLang="zh-TW" b="1">
                <a:ea typeface="新細明體" panose="02020500000000000000" pitchFamily="18" charset="-120"/>
                <a:sym typeface="Symbol" pitchFamily="2" charset="2"/>
              </a:rPr>
              <a:t>Using the Servo library to send servo control signals takes four steps: </a:t>
            </a:r>
            <a:endParaRPr lang="en-US" altLang="zh-TW">
              <a:ea typeface="新細明體" panose="02020500000000000000" pitchFamily="18" charset="-120"/>
              <a:sym typeface="Symbol" pitchFamily="2" charset="2"/>
            </a:endParaRP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#include &lt;Servo.h&gt; // Include servo library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Servo servoLeft; // Declare left servo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servoLeft.attach(13); // Attach left signal to pin 13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servoLeft.writeMicroseconds(1500); // 1.5 ms stay-still signal </a:t>
            </a:r>
          </a:p>
        </p:txBody>
      </p:sp>
      <p:sp>
        <p:nvSpPr>
          <p:cNvPr id="80900" name="Text Box 5">
            <a:extLst>
              <a:ext uri="{FF2B5EF4-FFF2-40B4-BE49-F238E27FC236}">
                <a16:creationId xmlns:a16="http://schemas.microsoft.com/office/drawing/2014/main" id="{19A42AFC-C71C-1F44-B677-EB3109B10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895601"/>
            <a:ext cx="7696200" cy="3719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TW" sz="17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/*  Robotics with the BOE Shield – leftServoStayStill  Generate signal to make the servo stay still for centering.  */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TW" sz="17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#include &lt;Servo.h&gt;               // Include servo library  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TW" sz="17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Servo servoLeft;                   // Declare left servo void setup()                                  // Built in initialization block {   servoLeft.attach(13);        // Attach left signal to pin 13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TW" sz="17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servoLeft.writeMicroseconds(1500);       // 1.5 ms stay still signal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TW" sz="17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    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TW" sz="17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void loop()                                  // Main loop auto-repeats {                                            // Empty, nothing needs repeating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TW" sz="17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} </a:t>
            </a:r>
            <a:endParaRPr lang="zh-TW" altLang="en-US" sz="1700">
              <a:solidFill>
                <a:srgbClr val="66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48965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>
            <a:extLst>
              <a:ext uri="{FF2B5EF4-FFF2-40B4-BE49-F238E27FC236}">
                <a16:creationId xmlns:a16="http://schemas.microsoft.com/office/drawing/2014/main" id="{C4A7959F-8B9A-E640-841D-516EDA1AD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/>
              <a:t>使用內建</a:t>
            </a:r>
            <a:r>
              <a:rPr lang="en-US" altLang="zh-TW"/>
              <a:t>Servo.h </a:t>
            </a:r>
            <a:r>
              <a:rPr lang="zh-TW" altLang="en-US"/>
              <a:t>內建函式庫定位</a:t>
            </a:r>
            <a:endParaRPr lang="en-US" altLang="zh-TW"/>
          </a:p>
        </p:txBody>
      </p:sp>
      <p:graphicFrame>
        <p:nvGraphicFramePr>
          <p:cNvPr id="81923" name="Object 6">
            <a:extLst>
              <a:ext uri="{FF2B5EF4-FFF2-40B4-BE49-F238E27FC236}">
                <a16:creationId xmlns:a16="http://schemas.microsoft.com/office/drawing/2014/main" id="{85853F48-56FD-C14A-8FE6-ECDC92B242D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676400" y="762000"/>
          <a:ext cx="6324600" cy="597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5" name="PhotoImpact" r:id="rId4" imgW="6235700" imgH="5892800" progId="PI3.Image">
                  <p:embed/>
                </p:oleObj>
              </mc:Choice>
              <mc:Fallback>
                <p:oleObj name="PhotoImpact" r:id="rId4" imgW="6235700" imgH="5892800" progId="PI3.Image">
                  <p:embed/>
                  <p:pic>
                    <p:nvPicPr>
                      <p:cNvPr id="81923" name="Object 6">
                        <a:extLst>
                          <a:ext uri="{FF2B5EF4-FFF2-40B4-BE49-F238E27FC236}">
                            <a16:creationId xmlns:a16="http://schemas.microsoft.com/office/drawing/2014/main" id="{85853F48-56FD-C14A-8FE6-ECDC92B242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762000"/>
                        <a:ext cx="6324600" cy="597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4287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>
            <a:extLst>
              <a:ext uri="{FF2B5EF4-FFF2-40B4-BE49-F238E27FC236}">
                <a16:creationId xmlns:a16="http://schemas.microsoft.com/office/drawing/2014/main" id="{94D8E4D3-9E4A-4242-B0ED-5D5D048FE5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>
                <a:ea typeface="新細明體" pitchFamily="18" charset="-120"/>
              </a:rPr>
              <a:t>  </a:t>
            </a:r>
            <a:r>
              <a:rPr lang="zh-TW" altLang="en-US">
                <a:solidFill>
                  <a:srgbClr val="FF0000"/>
                </a:solidFill>
                <a:ea typeface="新細明體" pitchFamily="18" charset="-120"/>
              </a:rPr>
              <a:t>連續旋轉</a:t>
            </a:r>
            <a:r>
              <a:rPr lang="zh-TW" altLang="en-US">
                <a:ea typeface="新細明體" pitchFamily="18" charset="-120"/>
              </a:rPr>
              <a:t>   伺服馬達測試 </a:t>
            </a:r>
            <a:r>
              <a:rPr lang="en-US" altLang="zh-TW">
                <a:ea typeface="新細明體" pitchFamily="18" charset="-120"/>
              </a:rPr>
              <a:t>(PWM</a:t>
            </a:r>
            <a:r>
              <a:rPr lang="zh-TW" altLang="en-US">
                <a:ea typeface="新細明體" pitchFamily="18" charset="-120"/>
              </a:rPr>
              <a:t>訊號</a:t>
            </a:r>
            <a:r>
              <a:rPr lang="en-US" altLang="zh-TW">
                <a:ea typeface="新細明體" pitchFamily="18" charset="-120"/>
              </a:rPr>
              <a:t>)</a:t>
            </a:r>
          </a:p>
        </p:txBody>
      </p:sp>
      <p:pic>
        <p:nvPicPr>
          <p:cNvPr id="82947" name="Picture 3">
            <a:extLst>
              <a:ext uri="{FF2B5EF4-FFF2-40B4-BE49-F238E27FC236}">
                <a16:creationId xmlns:a16="http://schemas.microsoft.com/office/drawing/2014/main" id="{043D517D-464F-9541-B7FC-FF85821CB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67000"/>
            <a:ext cx="46482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2948" name="Group 4">
            <a:extLst>
              <a:ext uri="{FF2B5EF4-FFF2-40B4-BE49-F238E27FC236}">
                <a16:creationId xmlns:a16="http://schemas.microsoft.com/office/drawing/2014/main" id="{28297128-41A4-3149-A2CC-89E7C5AB095E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685800"/>
            <a:ext cx="4648200" cy="1658938"/>
            <a:chOff x="528" y="432"/>
            <a:chExt cx="2928" cy="1045"/>
          </a:xfrm>
        </p:grpSpPr>
        <p:pic>
          <p:nvPicPr>
            <p:cNvPr id="82953" name="Picture 5">
              <a:extLst>
                <a:ext uri="{FF2B5EF4-FFF2-40B4-BE49-F238E27FC236}">
                  <a16:creationId xmlns:a16="http://schemas.microsoft.com/office/drawing/2014/main" id="{86140E8B-F087-2C44-B5B4-D11CB809B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432"/>
              <a:ext cx="2928" cy="10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954" name="Picture 6">
              <a:extLst>
                <a:ext uri="{FF2B5EF4-FFF2-40B4-BE49-F238E27FC236}">
                  <a16:creationId xmlns:a16="http://schemas.microsoft.com/office/drawing/2014/main" id="{64F6500C-A641-A74A-BA6C-4966BB2D9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9" t="8423" r="32787" b="27660"/>
            <a:stretch>
              <a:fillRect/>
            </a:stretch>
          </p:blipFill>
          <p:spPr bwMode="auto">
            <a:xfrm>
              <a:off x="2112" y="456"/>
              <a:ext cx="384" cy="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>
                      <a:alpha val="5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2949" name="Picture 7">
            <a:extLst>
              <a:ext uri="{FF2B5EF4-FFF2-40B4-BE49-F238E27FC236}">
                <a16:creationId xmlns:a16="http://schemas.microsoft.com/office/drawing/2014/main" id="{FC998349-95E5-C848-BC02-25CC1E029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722814"/>
            <a:ext cx="4648200" cy="175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50" name="Text Box 15">
            <a:extLst>
              <a:ext uri="{FF2B5EF4-FFF2-40B4-BE49-F238E27FC236}">
                <a16:creationId xmlns:a16="http://schemas.microsoft.com/office/drawing/2014/main" id="{BDF499BB-6D59-8243-95A4-9599E38C1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762001"/>
            <a:ext cx="3581400" cy="1558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Servo servoLeft;                   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setup()                                  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{  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servoLeft.attach(13);       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servoLeft.writeMicroseconds(1500);   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    </a:t>
            </a:r>
            <a:endParaRPr lang="zh-TW" altLang="en-US" sz="1600">
              <a:solidFill>
                <a:srgbClr val="66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2951" name="Text Box 16">
            <a:extLst>
              <a:ext uri="{FF2B5EF4-FFF2-40B4-BE49-F238E27FC236}">
                <a16:creationId xmlns:a16="http://schemas.microsoft.com/office/drawing/2014/main" id="{7C32BE1F-231D-6344-B165-691DDC7D5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800601"/>
            <a:ext cx="3581400" cy="1558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Servo servoLeft;                   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setup()                                  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{  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servoLeft.attach(13);       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servoLeft.writeMicroseconds(1700);   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    </a:t>
            </a:r>
            <a:endParaRPr lang="zh-TW" altLang="en-US" sz="1600">
              <a:solidFill>
                <a:srgbClr val="66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2952" name="Text Box 17">
            <a:extLst>
              <a:ext uri="{FF2B5EF4-FFF2-40B4-BE49-F238E27FC236}">
                <a16:creationId xmlns:a16="http://schemas.microsoft.com/office/drawing/2014/main" id="{96308150-4A7C-1A44-B047-C96E0781B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819401"/>
            <a:ext cx="3581400" cy="1558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Servo servoLeft;                   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setup()                                  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{  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servoLeft.attach(13);       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servoLeft.writeMicroseconds(1300);   </a:t>
            </a:r>
          </a:p>
          <a:p>
            <a:pPr algn="l" eaLnBrk="1" hangingPunct="1"/>
            <a:r>
              <a:rPr lang="en-US" altLang="zh-TW" sz="1600">
                <a:solidFill>
                  <a:srgbClr val="66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    </a:t>
            </a:r>
            <a:endParaRPr lang="zh-TW" altLang="en-US" sz="1600">
              <a:solidFill>
                <a:srgbClr val="66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8056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A22CB976-9857-B14A-9748-7C001F6B2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>
                <a:ea typeface="新細明體" pitchFamily="18" charset="-120"/>
              </a:rPr>
              <a:t>調整速度與參數</a:t>
            </a:r>
          </a:p>
        </p:txBody>
      </p:sp>
      <p:pic>
        <p:nvPicPr>
          <p:cNvPr id="83971" name="Picture 15" descr="table_75">
            <a:extLst>
              <a:ext uri="{FF2B5EF4-FFF2-40B4-BE49-F238E27FC236}">
                <a16:creationId xmlns:a16="http://schemas.microsoft.com/office/drawing/2014/main" id="{75E0B1B9-EA7E-8D42-9FB2-FF5124076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762000"/>
            <a:ext cx="48609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3972" name="Object 16">
            <a:extLst>
              <a:ext uri="{FF2B5EF4-FFF2-40B4-BE49-F238E27FC236}">
                <a16:creationId xmlns:a16="http://schemas.microsoft.com/office/drawing/2014/main" id="{7F9D016B-7CE7-1244-8426-BDDBF1A6937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6019800" y="762000"/>
          <a:ext cx="342900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1" name="PhotoImpact" r:id="rId5" imgW="3873500" imgH="3644900" progId="PI3.Image">
                  <p:embed/>
                </p:oleObj>
              </mc:Choice>
              <mc:Fallback>
                <p:oleObj name="PhotoImpact" r:id="rId5" imgW="3873500" imgH="3644900" progId="PI3.Image">
                  <p:embed/>
                  <p:pic>
                    <p:nvPicPr>
                      <p:cNvPr id="83972" name="Object 16">
                        <a:extLst>
                          <a:ext uri="{FF2B5EF4-FFF2-40B4-BE49-F238E27FC236}">
                            <a16:creationId xmlns:a16="http://schemas.microsoft.com/office/drawing/2014/main" id="{7F9D016B-7CE7-1244-8426-BDDBF1A693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762000"/>
                        <a:ext cx="3429000" cy="322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22805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>
            <a:extLst>
              <a:ext uri="{FF2B5EF4-FFF2-40B4-BE49-F238E27FC236}">
                <a16:creationId xmlns:a16="http://schemas.microsoft.com/office/drawing/2014/main" id="{315BF390-889F-3B4F-8752-073D5292C5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>
                <a:ea typeface="新細明體" panose="02020500000000000000" pitchFamily="18" charset="-120"/>
              </a:rPr>
              <a:t>機構組裝說明</a:t>
            </a:r>
          </a:p>
        </p:txBody>
      </p:sp>
      <p:graphicFrame>
        <p:nvGraphicFramePr>
          <p:cNvPr id="84995" name="Object 8">
            <a:extLst>
              <a:ext uri="{FF2B5EF4-FFF2-40B4-BE49-F238E27FC236}">
                <a16:creationId xmlns:a16="http://schemas.microsoft.com/office/drawing/2014/main" id="{D5F4ED9D-14C0-374E-BC5D-1EC4210423CE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581400" y="914401"/>
          <a:ext cx="3276600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7" name="PhotoImpact" r:id="rId4" imgW="4673600" imgH="3302000" progId="PI3.Image">
                  <p:embed/>
                </p:oleObj>
              </mc:Choice>
              <mc:Fallback>
                <p:oleObj name="PhotoImpact" r:id="rId4" imgW="4673600" imgH="3302000" progId="PI3.Image">
                  <p:embed/>
                  <p:pic>
                    <p:nvPicPr>
                      <p:cNvPr id="84995" name="Object 8">
                        <a:extLst>
                          <a:ext uri="{FF2B5EF4-FFF2-40B4-BE49-F238E27FC236}">
                            <a16:creationId xmlns:a16="http://schemas.microsoft.com/office/drawing/2014/main" id="{D5F4ED9D-14C0-374E-BC5D-1EC4210423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914401"/>
                        <a:ext cx="3276600" cy="231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4996" name="Picture 4">
            <a:extLst>
              <a:ext uri="{FF2B5EF4-FFF2-40B4-BE49-F238E27FC236}">
                <a16:creationId xmlns:a16="http://schemas.microsoft.com/office/drawing/2014/main" id="{0294F9C8-2192-F242-9DE6-FBB6E5B1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762001"/>
            <a:ext cx="20669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4997" name="Object 10">
            <a:extLst>
              <a:ext uri="{FF2B5EF4-FFF2-40B4-BE49-F238E27FC236}">
                <a16:creationId xmlns:a16="http://schemas.microsoft.com/office/drawing/2014/main" id="{E8879398-5F2C-DB48-ABA5-C708833E0EB4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524000" y="3429000"/>
          <a:ext cx="7162800" cy="326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8" name="PhotoImpact" r:id="rId7" imgW="9220200" imgH="4203700" progId="PI3.Image">
                  <p:embed/>
                </p:oleObj>
              </mc:Choice>
              <mc:Fallback>
                <p:oleObj name="PhotoImpact" r:id="rId7" imgW="9220200" imgH="4203700" progId="PI3.Image">
                  <p:embed/>
                  <p:pic>
                    <p:nvPicPr>
                      <p:cNvPr id="84997" name="Object 10">
                        <a:extLst>
                          <a:ext uri="{FF2B5EF4-FFF2-40B4-BE49-F238E27FC236}">
                            <a16:creationId xmlns:a16="http://schemas.microsoft.com/office/drawing/2014/main" id="{E8879398-5F2C-DB48-ABA5-C708833E0E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7162800" cy="326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51683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>
            <a:extLst>
              <a:ext uri="{FF2B5EF4-FFF2-40B4-BE49-F238E27FC236}">
                <a16:creationId xmlns:a16="http://schemas.microsoft.com/office/drawing/2014/main" id="{2806A6EF-4D22-0649-885A-AE6184A688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>
                <a:ea typeface="新細明體" pitchFamily="18" charset="-120"/>
              </a:rPr>
              <a:t>  組裝完成圖</a:t>
            </a:r>
            <a:endParaRPr lang="en-US" altLang="zh-TW">
              <a:ea typeface="新細明體" pitchFamily="18" charset="-120"/>
            </a:endParaRPr>
          </a:p>
        </p:txBody>
      </p:sp>
      <p:graphicFrame>
        <p:nvGraphicFramePr>
          <p:cNvPr id="86019" name="Object 15">
            <a:extLst>
              <a:ext uri="{FF2B5EF4-FFF2-40B4-BE49-F238E27FC236}">
                <a16:creationId xmlns:a16="http://schemas.microsoft.com/office/drawing/2014/main" id="{58F4C98B-F148-5747-BF10-6592E63037F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600200" y="1143000"/>
          <a:ext cx="6858000" cy="471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7" name="PhotoImpact" r:id="rId4" imgW="7366000" imgH="5067300" progId="PI3.Image">
                  <p:embed/>
                </p:oleObj>
              </mc:Choice>
              <mc:Fallback>
                <p:oleObj name="PhotoImpact" r:id="rId4" imgW="7366000" imgH="5067300" progId="PI3.Image">
                  <p:embed/>
                  <p:pic>
                    <p:nvPicPr>
                      <p:cNvPr id="86019" name="Object 15">
                        <a:extLst>
                          <a:ext uri="{FF2B5EF4-FFF2-40B4-BE49-F238E27FC236}">
                            <a16:creationId xmlns:a16="http://schemas.microsoft.com/office/drawing/2014/main" id="{58F4C98B-F148-5747-BF10-6592E63037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143000"/>
                        <a:ext cx="6858000" cy="471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2627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>
            <a:extLst>
              <a:ext uri="{FF2B5EF4-FFF2-40B4-BE49-F238E27FC236}">
                <a16:creationId xmlns:a16="http://schemas.microsoft.com/office/drawing/2014/main" id="{575744EB-4B9A-E442-AA9A-20D03C8DC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>
                <a:ea typeface="新細明體" pitchFamily="18" charset="-120"/>
              </a:rPr>
              <a:t> 再次測試伺服機</a:t>
            </a:r>
            <a:endParaRPr lang="en-US" altLang="zh-TW">
              <a:ea typeface="新細明體" pitchFamily="18" charset="-120"/>
            </a:endParaRPr>
          </a:p>
        </p:txBody>
      </p:sp>
      <p:pic>
        <p:nvPicPr>
          <p:cNvPr id="87043" name="Picture 6">
            <a:extLst>
              <a:ext uri="{FF2B5EF4-FFF2-40B4-BE49-F238E27FC236}">
                <a16:creationId xmlns:a16="http://schemas.microsoft.com/office/drawing/2014/main" id="{EEF1F5FA-0576-2A4F-AEDC-27FF10744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838200"/>
            <a:ext cx="39719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044" name="Text Box 7">
            <a:extLst>
              <a:ext uri="{FF2B5EF4-FFF2-40B4-BE49-F238E27FC236}">
                <a16:creationId xmlns:a16="http://schemas.microsoft.com/office/drawing/2014/main" id="{C29B8592-FAF2-F146-980C-109F411B9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646364"/>
            <a:ext cx="6629400" cy="4211637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#include &lt;Servo.h&gt;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Servo servoRight;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void setup() {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  servoRight.attach(12);                    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  servoRight.writeMicroseconds(1300);       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  delay(3000);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  servoRight.writeMicroseconds(1500);  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  delay(1000);                              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  servoRight.writeMicroseconds(1700);  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 delay(3000); 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 servoRight.writeMicroseconds(1500);       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} 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void loop() {                                            </a:t>
            </a:r>
          </a:p>
          <a:p>
            <a:pPr algn="l" eaLnBrk="1" hangingPunct="1"/>
            <a:r>
              <a:rPr lang="en-US" altLang="zh-TW" sz="1800">
                <a:solidFill>
                  <a:srgbClr val="663300"/>
                </a:solidFill>
                <a:ea typeface="新細明體" panose="02020500000000000000" pitchFamily="18" charset="-120"/>
              </a:rPr>
              <a:t>}</a:t>
            </a:r>
            <a:endParaRPr lang="zh-TW" altLang="en-US" sz="1800">
              <a:solidFill>
                <a:srgbClr val="663300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69707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8484CFDD-5ADD-0D4D-A65E-890B06C5A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>
                <a:ea typeface="新細明體" pitchFamily="18" charset="-120"/>
              </a:rPr>
              <a:t>伺服器控制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43945B78-ACBF-BC42-9ABA-189BA17AFB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06500" y="762001"/>
            <a:ext cx="8667750" cy="259147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400" b="1">
                <a:ea typeface="新細明體" panose="02020500000000000000" pitchFamily="18" charset="-120"/>
              </a:rPr>
              <a:t>方向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000">
                <a:ea typeface="新細明體" panose="02020500000000000000" pitchFamily="18" charset="-120"/>
              </a:rPr>
              <a:t>由</a:t>
            </a:r>
            <a:r>
              <a:rPr lang="en-US" altLang="zh-TW" sz="2000">
                <a:ea typeface="新細明體" panose="02020500000000000000" pitchFamily="18" charset="-120"/>
              </a:rPr>
              <a:t>PWM</a:t>
            </a:r>
            <a:r>
              <a:rPr lang="zh-TW" altLang="en-US" sz="2000">
                <a:ea typeface="新細明體" panose="02020500000000000000" pitchFamily="18" charset="-120"/>
              </a:rPr>
              <a:t>訊號做控制</a:t>
            </a:r>
            <a:endParaRPr lang="en-US" altLang="zh-TW" sz="200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2400" b="1">
                <a:ea typeface="新細明體" panose="02020500000000000000" pitchFamily="18" charset="-120"/>
              </a:rPr>
              <a:t>距離</a:t>
            </a:r>
            <a:endParaRPr lang="en-US" altLang="zh-TW" sz="2400" b="1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TW" altLang="en-US" sz="2000">
                <a:ea typeface="新細明體" panose="02020500000000000000" pitchFamily="18" charset="-120"/>
              </a:rPr>
              <a:t>由每一個</a:t>
            </a:r>
            <a:r>
              <a:rPr lang="en-US" altLang="zh-TW" sz="2000">
                <a:ea typeface="新細明體" panose="02020500000000000000" pitchFamily="18" charset="-120"/>
              </a:rPr>
              <a:t>pulse</a:t>
            </a:r>
            <a:r>
              <a:rPr lang="zh-TW" altLang="en-US" sz="2000">
                <a:ea typeface="新細明體" panose="02020500000000000000" pitchFamily="18" charset="-120"/>
              </a:rPr>
              <a:t>讓伺服機轉動的總和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 b="1">
                <a:ea typeface="新細明體" panose="02020500000000000000" pitchFamily="18" charset="-120"/>
              </a:rPr>
              <a:t>速度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000">
                <a:ea typeface="新細明體" panose="02020500000000000000" pitchFamily="18" charset="-120"/>
              </a:rPr>
              <a:t>最大值</a:t>
            </a:r>
            <a:r>
              <a:rPr lang="en-US" altLang="zh-TW" sz="2000">
                <a:ea typeface="新細明體" panose="02020500000000000000" pitchFamily="18" charset="-120"/>
              </a:rPr>
              <a:t> 1.3 </a:t>
            </a:r>
            <a:r>
              <a:rPr lang="zh-TW" altLang="en-US" sz="2000">
                <a:ea typeface="新細明體" panose="02020500000000000000" pitchFamily="18" charset="-120"/>
              </a:rPr>
              <a:t>和 </a:t>
            </a:r>
            <a:r>
              <a:rPr lang="en-US" altLang="zh-TW" sz="2000">
                <a:ea typeface="新細明體" panose="02020500000000000000" pitchFamily="18" charset="-120"/>
              </a:rPr>
              <a:t>1.7 ms.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000">
                <a:ea typeface="新細明體" panose="02020500000000000000" pitchFamily="18" charset="-120"/>
              </a:rPr>
              <a:t>停止值為</a:t>
            </a:r>
            <a:r>
              <a:rPr lang="en-US" altLang="zh-TW" sz="2000">
                <a:ea typeface="新細明體" panose="02020500000000000000" pitchFamily="18" charset="-120"/>
              </a:rPr>
              <a:t> 1.5 ms</a:t>
            </a:r>
          </a:p>
        </p:txBody>
      </p:sp>
      <p:graphicFrame>
        <p:nvGraphicFramePr>
          <p:cNvPr id="333851" name="Group 27">
            <a:extLst>
              <a:ext uri="{FF2B5EF4-FFF2-40B4-BE49-F238E27FC236}">
                <a16:creationId xmlns:a16="http://schemas.microsoft.com/office/drawing/2014/main" id="{5C0100D3-E0DA-A847-90B9-E9F5E437035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143000" y="3581401"/>
          <a:ext cx="5791200" cy="2944815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8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脈波寬</a:t>
                      </a:r>
                      <a:r>
                        <a:rPr kumimoji="0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Pulse Width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轉向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Direction of Rotation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1.3 ms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順時鐘轉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1.5 ms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停止轉動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1.7 ms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逆時鐘轉</a:t>
                      </a:r>
                      <a:endParaRPr kumimoji="0" lang="en-US" altLang="zh-TW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2648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956D17E6-479B-BC48-8E50-D278287D5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ea typeface="新細明體" pitchFamily="18" charset="-120"/>
              </a:rPr>
              <a:t>Boe-Bot</a:t>
            </a:r>
            <a:r>
              <a:rPr lang="zh-TW" altLang="en-US">
                <a:ea typeface="新細明體" pitchFamily="18" charset="-120"/>
              </a:rPr>
              <a:t>基本運動練習</a:t>
            </a:r>
            <a:endParaRPr lang="en-US" altLang="zh-TW">
              <a:ea typeface="新細明體" pitchFamily="18" charset="-120"/>
            </a:endParaRPr>
          </a:p>
        </p:txBody>
      </p:sp>
      <p:pic>
        <p:nvPicPr>
          <p:cNvPr id="89091" name="Picture 7">
            <a:extLst>
              <a:ext uri="{FF2B5EF4-FFF2-40B4-BE49-F238E27FC236}">
                <a16:creationId xmlns:a16="http://schemas.microsoft.com/office/drawing/2014/main" id="{84B13000-5477-A94A-8FFF-24B903C1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438400"/>
            <a:ext cx="413385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2" name="Picture 9">
            <a:extLst>
              <a:ext uri="{FF2B5EF4-FFF2-40B4-BE49-F238E27FC236}">
                <a16:creationId xmlns:a16="http://schemas.microsoft.com/office/drawing/2014/main" id="{AC97AC9C-BEE2-124A-88E8-C2B854C1B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92175"/>
            <a:ext cx="2895600" cy="277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3" name="Picture 11">
            <a:extLst>
              <a:ext uri="{FF2B5EF4-FFF2-40B4-BE49-F238E27FC236}">
                <a16:creationId xmlns:a16="http://schemas.microsoft.com/office/drawing/2014/main" id="{73D7C5E0-9893-874C-B1CE-827D2742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1"/>
            <a:ext cx="2971800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70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0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12421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55F1B8E3-36B2-FC4C-9E49-6620F74E0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z="2800">
                <a:ea typeface="新細明體" pitchFamily="18" charset="-120"/>
              </a:rPr>
              <a:t>控制運動方向</a:t>
            </a:r>
            <a:r>
              <a:rPr lang="en-US" altLang="zh-TW" sz="2800">
                <a:ea typeface="新細明體" pitchFamily="18" charset="-120"/>
              </a:rPr>
              <a:t>(ForwardLeftRightBackward.ino)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D776619-013C-6F4E-B6FB-F56704E376C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685800"/>
            <a:ext cx="8001000" cy="6173998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// Robotics with the BOE Shield - ForwardLeftRightBackward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// Move forward, left, right, then backward for testing and tuning.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TW" sz="130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#include &lt;Servo.h&gt;                                 // Include servo library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Servo servoLeft;                                       // Declare left and right servos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Servo servoRight;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void setup()                                             // Built-in initialization block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servoLeft.attach(13);                              // Attach left signal to pin 13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servoRight.attach(12);                            // Attach right signal to pin 12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TW" sz="130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// Full speed forward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servoLeft.writeMicroseconds(1700);         // Left wheel counterclockwise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servoRight.writeMicroseconds(1300);        // Right wheel clockwise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delay(2000);                                          // ...for 2 seconds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TW" sz="130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// Turn left in place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servoLeft.writeMicroseconds(1300);         // Left wheel clockwise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servoRight.writeMicroseconds(1300);       // Right wheel clockwise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delay(600);                                           // ...for 0.6 seconds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TW" sz="130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// Turn right in place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servoLeft.writeMicroseconds(1700);         // Left wheel counterclockwise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servoRight.writeMicroseconds(1700);       // Right wheel counterclockwise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delay(600);                                           // ...for 0.6 seconds  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TW" sz="130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// Full speed backward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servoLeft.writeMicroseconds(1300);         // Left wheel clockwise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servoRight.writeMicroseconds(1700);       // Right wheel counterclockwise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delay(2000);                                         // ...for 2 seconds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TW" sz="130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servoLeft.detach();                               // Stop sending servo signals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  servoRight.detach();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} 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TW" sz="130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void loop()                                  // Main loop auto-repeats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{                                            // Empty, nothing needs repeating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1300">
                <a:ea typeface="新細明體" panose="02020500000000000000" pitchFamily="18" charset="-120"/>
              </a:rPr>
              <a:t>}</a:t>
            </a:r>
            <a:endParaRPr lang="zh-TW" altLang="en-US" sz="130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5539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2" name="Rectangle 4">
            <a:extLst>
              <a:ext uri="{FF2B5EF4-FFF2-40B4-BE49-F238E27FC236}">
                <a16:creationId xmlns:a16="http://schemas.microsoft.com/office/drawing/2014/main" id="{4D1E7115-2C1D-8C4A-A065-0450EC636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>
                <a:ea typeface="新細明體" pitchFamily="18" charset="-120"/>
              </a:rPr>
              <a:t>機器人行為</a:t>
            </a:r>
          </a:p>
        </p:txBody>
      </p:sp>
      <p:graphicFrame>
        <p:nvGraphicFramePr>
          <p:cNvPr id="91139" name="Object 3">
            <a:extLst>
              <a:ext uri="{FF2B5EF4-FFF2-40B4-BE49-F238E27FC236}">
                <a16:creationId xmlns:a16="http://schemas.microsoft.com/office/drawing/2014/main" id="{FB0523A8-BE20-634D-8500-76894941F0AE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2057400" y="990600"/>
          <a:ext cx="6324600" cy="540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1" name="PhotoImpact" r:id="rId3" imgW="6477000" imgH="5537200" progId="PI3.Image">
                  <p:embed/>
                </p:oleObj>
              </mc:Choice>
              <mc:Fallback>
                <p:oleObj name="PhotoImpact" r:id="rId3" imgW="6477000" imgH="5537200" progId="PI3.Image">
                  <p:embed/>
                  <p:pic>
                    <p:nvPicPr>
                      <p:cNvPr id="91139" name="Object 3">
                        <a:extLst>
                          <a:ext uri="{FF2B5EF4-FFF2-40B4-BE49-F238E27FC236}">
                            <a16:creationId xmlns:a16="http://schemas.microsoft.com/office/drawing/2014/main" id="{FB0523A8-BE20-634D-8500-76894941F0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990600"/>
                        <a:ext cx="6324600" cy="540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0" name="Object 6">
            <a:extLst>
              <a:ext uri="{FF2B5EF4-FFF2-40B4-BE49-F238E27FC236}">
                <a16:creationId xmlns:a16="http://schemas.microsoft.com/office/drawing/2014/main" id="{0AB78384-52D1-F646-854B-92C0DA547836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057400" y="990600"/>
          <a:ext cx="19050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2" name="PhotoImpact" r:id="rId5" imgW="1651000" imgH="6362700" progId="PI3.Image">
                  <p:embed/>
                </p:oleObj>
              </mc:Choice>
              <mc:Fallback>
                <p:oleObj name="PhotoImpact" r:id="rId5" imgW="1651000" imgH="6362700" progId="PI3.Image">
                  <p:embed/>
                  <p:pic>
                    <p:nvPicPr>
                      <p:cNvPr id="91140" name="Object 6">
                        <a:extLst>
                          <a:ext uri="{FF2B5EF4-FFF2-40B4-BE49-F238E27FC236}">
                            <a16:creationId xmlns:a16="http://schemas.microsoft.com/office/drawing/2014/main" id="{0AB78384-52D1-F646-854B-92C0DA5478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990600"/>
                        <a:ext cx="1905000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9915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D384F17A-94BE-B54C-8E2F-FF0F9F37F0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z="2800" dirty="0">
                <a:ea typeface="新細明體" pitchFamily="18" charset="-120"/>
              </a:rPr>
              <a:t>  範例程式</a:t>
            </a:r>
            <a:endParaRPr lang="en-US" altLang="zh-TW" dirty="0">
              <a:ea typeface="新細明體" pitchFamily="18" charset="-120"/>
            </a:endParaRPr>
          </a:p>
        </p:txBody>
      </p:sp>
      <p:graphicFrame>
        <p:nvGraphicFramePr>
          <p:cNvPr id="92163" name="Object 15">
            <a:extLst>
              <a:ext uri="{FF2B5EF4-FFF2-40B4-BE49-F238E27FC236}">
                <a16:creationId xmlns:a16="http://schemas.microsoft.com/office/drawing/2014/main" id="{A2F48FC3-7FA0-CB46-80DB-2206B5E3D08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581216"/>
              </p:ext>
            </p:extLst>
          </p:nvPr>
        </p:nvGraphicFramePr>
        <p:xfrm>
          <a:off x="2197925" y="275111"/>
          <a:ext cx="5889171" cy="6304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1" name="PhotoImpact" r:id="rId4" imgW="6121400" imgH="6553200" progId="PI3.Image">
                  <p:embed/>
                </p:oleObj>
              </mc:Choice>
              <mc:Fallback>
                <p:oleObj name="PhotoImpact" r:id="rId4" imgW="6121400" imgH="6553200" progId="PI3.Image">
                  <p:embed/>
                  <p:pic>
                    <p:nvPicPr>
                      <p:cNvPr id="92163" name="Object 15">
                        <a:extLst>
                          <a:ext uri="{FF2B5EF4-FFF2-40B4-BE49-F238E27FC236}">
                            <a16:creationId xmlns:a16="http://schemas.microsoft.com/office/drawing/2014/main" id="{A2F48FC3-7FA0-CB46-80DB-2206B5E3D0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925" y="275111"/>
                        <a:ext cx="5889171" cy="63045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6502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>
            <a:extLst>
              <a:ext uri="{FF2B5EF4-FFF2-40B4-BE49-F238E27FC236}">
                <a16:creationId xmlns:a16="http://schemas.microsoft.com/office/drawing/2014/main" id="{21F8D64F-6114-D04B-9E96-B7920181FC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z="2800">
                <a:ea typeface="新細明體" pitchFamily="18" charset="-120"/>
              </a:rPr>
              <a:t>  範例程式</a:t>
            </a:r>
            <a:r>
              <a:rPr lang="en-US" altLang="zh-TW" sz="2800">
                <a:ea typeface="新細明體" pitchFamily="18" charset="-120"/>
              </a:rPr>
              <a:t>: </a:t>
            </a:r>
            <a:r>
              <a:rPr lang="en-US" altLang="zh-TW">
                <a:ea typeface="新細明體" pitchFamily="18" charset="-120"/>
              </a:rPr>
              <a:t>MovementsWithSimpleFunctions</a:t>
            </a:r>
          </a:p>
        </p:txBody>
      </p:sp>
      <p:graphicFrame>
        <p:nvGraphicFramePr>
          <p:cNvPr id="93187" name="Object 7">
            <a:extLst>
              <a:ext uri="{FF2B5EF4-FFF2-40B4-BE49-F238E27FC236}">
                <a16:creationId xmlns:a16="http://schemas.microsoft.com/office/drawing/2014/main" id="{137E86FE-21E6-264C-AA56-EF63F0335536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447800" y="990600"/>
          <a:ext cx="3659188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7" name="PhotoImpact" r:id="rId4" imgW="3238500" imgH="4991100" progId="PI3.Image">
                  <p:embed/>
                </p:oleObj>
              </mc:Choice>
              <mc:Fallback>
                <p:oleObj name="PhotoImpact" r:id="rId4" imgW="3238500" imgH="4991100" progId="PI3.Image">
                  <p:embed/>
                  <p:pic>
                    <p:nvPicPr>
                      <p:cNvPr id="93187" name="Object 7">
                        <a:extLst>
                          <a:ext uri="{FF2B5EF4-FFF2-40B4-BE49-F238E27FC236}">
                            <a16:creationId xmlns:a16="http://schemas.microsoft.com/office/drawing/2014/main" id="{137E86FE-21E6-264C-AA56-EF63F03355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990600"/>
                        <a:ext cx="3659188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8" name="Object 9">
            <a:extLst>
              <a:ext uri="{FF2B5EF4-FFF2-40B4-BE49-F238E27FC236}">
                <a16:creationId xmlns:a16="http://schemas.microsoft.com/office/drawing/2014/main" id="{E30D2815-6060-FD4E-8D7F-784DD7268511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257800" y="1066801"/>
          <a:ext cx="3429000" cy="326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8" name="PhotoImpact" r:id="rId6" imgW="3136900" imgH="2984500" progId="PI3.Image">
                  <p:embed/>
                </p:oleObj>
              </mc:Choice>
              <mc:Fallback>
                <p:oleObj name="PhotoImpact" r:id="rId6" imgW="3136900" imgH="2984500" progId="PI3.Image">
                  <p:embed/>
                  <p:pic>
                    <p:nvPicPr>
                      <p:cNvPr id="93188" name="Object 9">
                        <a:extLst>
                          <a:ext uri="{FF2B5EF4-FFF2-40B4-BE49-F238E27FC236}">
                            <a16:creationId xmlns:a16="http://schemas.microsoft.com/office/drawing/2014/main" id="{E30D2815-6060-FD4E-8D7F-784DD72685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066801"/>
                        <a:ext cx="3429000" cy="326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7313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>
            <a:extLst>
              <a:ext uri="{FF2B5EF4-FFF2-40B4-BE49-F238E27FC236}">
                <a16:creationId xmlns:a16="http://schemas.microsoft.com/office/drawing/2014/main" id="{DCBAF6B5-B05C-CA46-9C78-CB0B0EDE5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>
                <a:ea typeface="新細明體" pitchFamily="18" charset="-120"/>
              </a:rPr>
              <a:t>觸鬚碰觸感測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0AD9CC2-C053-0D42-BD46-2E676D6E6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6726" y="1135752"/>
            <a:ext cx="8647611" cy="514294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TW" sz="2600">
                <a:ea typeface="新細明體" panose="02020500000000000000" pitchFamily="18" charset="-120"/>
              </a:rPr>
              <a:t>Whisker </a:t>
            </a:r>
            <a:r>
              <a:rPr lang="zh-TW" altLang="zh-TW" sz="2600">
                <a:ea typeface="新細明體" panose="02020500000000000000" pitchFamily="18" charset="-120"/>
              </a:rPr>
              <a:t>鐵絲</a:t>
            </a:r>
            <a:endParaRPr lang="en-US" altLang="zh-TW" sz="2600">
              <a:ea typeface="新細明體" panose="02020500000000000000" pitchFamily="18" charset="-12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TW" sz="2600" baseline="30000">
                <a:ea typeface="新細明體" panose="02020500000000000000" pitchFamily="18" charset="-120"/>
              </a:rPr>
              <a:t>7</a:t>
            </a:r>
            <a:r>
              <a:rPr lang="en-US" altLang="zh-TW" sz="2600">
                <a:ea typeface="新細明體" panose="02020500000000000000" pitchFamily="18" charset="-120"/>
              </a:rPr>
              <a:t>/</a:t>
            </a:r>
            <a:r>
              <a:rPr lang="en-US" altLang="zh-TW" sz="2600" baseline="-25000">
                <a:ea typeface="新細明體" panose="02020500000000000000" pitchFamily="18" charset="-120"/>
              </a:rPr>
              <a:t>8</a:t>
            </a:r>
            <a:r>
              <a:rPr lang="zh-TW" altLang="zh-TW" sz="2600">
                <a:ea typeface="新細明體" panose="02020500000000000000" pitchFamily="18" charset="-120"/>
              </a:rPr>
              <a:t>吋的</a:t>
            </a:r>
            <a:r>
              <a:rPr lang="en-US" altLang="zh-TW" sz="2600">
                <a:ea typeface="新細明體" panose="02020500000000000000" pitchFamily="18" charset="-120"/>
              </a:rPr>
              <a:t>4-40 Phillips</a:t>
            </a:r>
            <a:r>
              <a:rPr lang="zh-TW" altLang="zh-TW" sz="2600">
                <a:ea typeface="新細明體" panose="02020500000000000000" pitchFamily="18" charset="-120"/>
              </a:rPr>
              <a:t>平頭螺絲</a:t>
            </a:r>
            <a:endParaRPr lang="en-US" altLang="zh-TW" sz="2600">
              <a:ea typeface="新細明體" panose="02020500000000000000" pitchFamily="18" charset="-12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TW" sz="2600">
                <a:ea typeface="新細明體" panose="02020500000000000000" pitchFamily="18" charset="-120"/>
              </a:rPr>
              <a:t>½</a:t>
            </a:r>
            <a:r>
              <a:rPr lang="zh-TW" altLang="zh-TW" sz="2600">
                <a:ea typeface="新細明體" panose="02020500000000000000" pitchFamily="18" charset="-120"/>
              </a:rPr>
              <a:t>吋圓形墊片</a:t>
            </a:r>
            <a:endParaRPr lang="en-US" altLang="zh-TW" sz="2600">
              <a:ea typeface="新細明體" panose="02020500000000000000" pitchFamily="18" charset="-12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zh-TW" sz="2600">
                <a:ea typeface="新細明體" panose="02020500000000000000" pitchFamily="18" charset="-120"/>
              </a:rPr>
              <a:t>四號尼龍墊圈</a:t>
            </a:r>
            <a:endParaRPr lang="en-US" altLang="zh-TW" sz="2600">
              <a:ea typeface="新細明體" panose="02020500000000000000" pitchFamily="18" charset="-12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TW" sz="2600">
                <a:ea typeface="新細明體" panose="02020500000000000000" pitchFamily="18" charset="-120"/>
              </a:rPr>
              <a:t>3</a:t>
            </a:r>
            <a:r>
              <a:rPr lang="en-US" altLang="zh-TW" sz="2600" b="1">
                <a:ea typeface="新細明體" panose="02020500000000000000" pitchFamily="18" charset="-120"/>
              </a:rPr>
              <a:t>PIN</a:t>
            </a:r>
            <a:r>
              <a:rPr lang="zh-TW" altLang="zh-TW" sz="2600">
                <a:ea typeface="新細明體" panose="02020500000000000000" pitchFamily="18" charset="-120"/>
              </a:rPr>
              <a:t>排針</a:t>
            </a:r>
            <a:endParaRPr lang="en-US" altLang="zh-TW" sz="2600">
              <a:ea typeface="新細明體" panose="02020500000000000000" pitchFamily="18" charset="-12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zh-TW" sz="2600">
                <a:ea typeface="新細明體" panose="02020500000000000000" pitchFamily="18" charset="-120"/>
              </a:rPr>
              <a:t>電阻</a:t>
            </a:r>
            <a:r>
              <a:rPr lang="en-US" altLang="zh-TW" sz="2600">
                <a:ea typeface="新細明體" panose="02020500000000000000" pitchFamily="18" charset="-120"/>
              </a:rPr>
              <a:t>, 220 Ω(</a:t>
            </a:r>
            <a:r>
              <a:rPr lang="zh-TW" altLang="zh-TW" sz="2600">
                <a:ea typeface="新細明體" panose="02020500000000000000" pitchFamily="18" charset="-120"/>
              </a:rPr>
              <a:t>紅</a:t>
            </a:r>
            <a:r>
              <a:rPr lang="en-US" altLang="zh-TW" sz="2600">
                <a:ea typeface="新細明體" panose="02020500000000000000" pitchFamily="18" charset="-120"/>
              </a:rPr>
              <a:t>-</a:t>
            </a:r>
            <a:r>
              <a:rPr lang="zh-TW" altLang="zh-TW" sz="2600">
                <a:ea typeface="新細明體" panose="02020500000000000000" pitchFamily="18" charset="-120"/>
              </a:rPr>
              <a:t>紅</a:t>
            </a:r>
            <a:r>
              <a:rPr lang="en-US" altLang="zh-TW" sz="2600">
                <a:ea typeface="新細明體" panose="02020500000000000000" pitchFamily="18" charset="-120"/>
              </a:rPr>
              <a:t>-</a:t>
            </a:r>
            <a:r>
              <a:rPr lang="zh-TW" altLang="zh-TW" sz="2600">
                <a:ea typeface="新細明體" panose="02020500000000000000" pitchFamily="18" charset="-120"/>
              </a:rPr>
              <a:t>棕</a:t>
            </a:r>
            <a:r>
              <a:rPr lang="en-US" altLang="zh-TW" sz="260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zh-TW" altLang="zh-TW" sz="2600">
                <a:ea typeface="新細明體" panose="02020500000000000000" pitchFamily="18" charset="-120"/>
              </a:rPr>
              <a:t>電阻</a:t>
            </a:r>
            <a:r>
              <a:rPr lang="en-US" altLang="zh-TW" sz="2600">
                <a:ea typeface="新細明體" panose="02020500000000000000" pitchFamily="18" charset="-120"/>
              </a:rPr>
              <a:t>, 10 kΩ(</a:t>
            </a:r>
            <a:r>
              <a:rPr lang="zh-TW" altLang="zh-TW" sz="2600">
                <a:ea typeface="新細明體" panose="02020500000000000000" pitchFamily="18" charset="-120"/>
              </a:rPr>
              <a:t>棕</a:t>
            </a:r>
            <a:r>
              <a:rPr lang="en-US" altLang="zh-TW" sz="2600">
                <a:ea typeface="新細明體" panose="02020500000000000000" pitchFamily="18" charset="-120"/>
              </a:rPr>
              <a:t>-</a:t>
            </a:r>
            <a:r>
              <a:rPr lang="zh-TW" altLang="zh-TW" sz="2600">
                <a:ea typeface="新細明體" panose="02020500000000000000" pitchFamily="18" charset="-120"/>
              </a:rPr>
              <a:t>黑</a:t>
            </a:r>
            <a:r>
              <a:rPr lang="en-US" altLang="zh-TW" sz="2600">
                <a:ea typeface="新細明體" panose="02020500000000000000" pitchFamily="18" charset="-120"/>
              </a:rPr>
              <a:t>-</a:t>
            </a:r>
            <a:r>
              <a:rPr lang="zh-TW" altLang="zh-TW" sz="2600">
                <a:ea typeface="新細明體" panose="02020500000000000000" pitchFamily="18" charset="-120"/>
              </a:rPr>
              <a:t>橙</a:t>
            </a:r>
            <a:r>
              <a:rPr lang="en-US" altLang="zh-TW" sz="2600">
                <a:ea typeface="新細明體" panose="02020500000000000000" pitchFamily="18" charset="-120"/>
              </a:rPr>
              <a:t>)</a:t>
            </a:r>
            <a:endParaRPr lang="zh-TW" altLang="en-US" sz="2600">
              <a:ea typeface="新細明體" panose="02020500000000000000" pitchFamily="18" charset="-120"/>
            </a:endParaRPr>
          </a:p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pic>
        <p:nvPicPr>
          <p:cNvPr id="95236" name="Picture 4">
            <a:extLst>
              <a:ext uri="{FF2B5EF4-FFF2-40B4-BE49-F238E27FC236}">
                <a16:creationId xmlns:a16="http://schemas.microsoft.com/office/drawing/2014/main" id="{55CDE304-9104-4344-9EC9-F4679FE0C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09801"/>
            <a:ext cx="3886200" cy="301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4750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88D00A79-716A-EF46-BABE-4ACB78C7ED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>
                <a:effectLst/>
                <a:ea typeface="新細明體" panose="02020500000000000000" pitchFamily="18" charset="-120"/>
              </a:rPr>
              <a:t>觸鬚的觸碰式導航</a:t>
            </a:r>
            <a:endParaRPr lang="en-US" altLang="zh-TW">
              <a:effectLst/>
              <a:ea typeface="新細明體" panose="02020500000000000000" pitchFamily="18" charset="-120"/>
            </a:endParaRPr>
          </a:p>
        </p:txBody>
      </p:sp>
      <p:pic>
        <p:nvPicPr>
          <p:cNvPr id="96259" name="Picture 7">
            <a:extLst>
              <a:ext uri="{FF2B5EF4-FFF2-40B4-BE49-F238E27FC236}">
                <a16:creationId xmlns:a16="http://schemas.microsoft.com/office/drawing/2014/main" id="{E9B53EE2-4F5D-8D41-AFCB-88E945283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986214"/>
            <a:ext cx="4038600" cy="279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0" name="Picture 10" descr="whiskerbot">
            <a:extLst>
              <a:ext uri="{FF2B5EF4-FFF2-40B4-BE49-F238E27FC236}">
                <a16:creationId xmlns:a16="http://schemas.microsoft.com/office/drawing/2014/main" id="{A8D5298F-3553-4E4C-827D-DB4B565D3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1"/>
            <a:ext cx="46482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1590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50E6E08F-2711-C844-BF77-0823A65F9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>
                <a:effectLst/>
                <a:ea typeface="新細明體" panose="02020500000000000000" pitchFamily="18" charset="-120"/>
              </a:rPr>
              <a:t>組裝觸鬚電路</a:t>
            </a:r>
            <a:endParaRPr lang="en-US" altLang="zh-TW">
              <a:effectLst/>
              <a:ea typeface="新細明體" panose="02020500000000000000" pitchFamily="18" charset="-120"/>
            </a:endParaRPr>
          </a:p>
        </p:txBody>
      </p:sp>
      <p:pic>
        <p:nvPicPr>
          <p:cNvPr id="97283" name="Picture 10" descr="whisk_diag">
            <a:extLst>
              <a:ext uri="{FF2B5EF4-FFF2-40B4-BE49-F238E27FC236}">
                <a16:creationId xmlns:a16="http://schemas.microsoft.com/office/drawing/2014/main" id="{7E53927B-D531-E841-8EB7-507B9C4B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1"/>
            <a:ext cx="60198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9">
            <a:extLst>
              <a:ext uri="{FF2B5EF4-FFF2-40B4-BE49-F238E27FC236}">
                <a16:creationId xmlns:a16="http://schemas.microsoft.com/office/drawing/2014/main" id="{DA312FBB-E9B5-584D-A97B-7AD8F0613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438400"/>
            <a:ext cx="3733800" cy="26685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932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D3C389AA-048A-8D48-A3B2-E3E41DD94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effectLst/>
                <a:ea typeface="新細明體" panose="02020500000000000000" pitchFamily="18" charset="-120"/>
              </a:rPr>
              <a:t>測試觸鬚</a:t>
            </a:r>
            <a:endParaRPr lang="en-US" altLang="zh-TW" dirty="0">
              <a:effectLst/>
              <a:ea typeface="新細明體" panose="02020500000000000000" pitchFamily="18" charset="-12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58FC5B7-5264-554E-A895-58E173BE1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34" y="992558"/>
            <a:ext cx="7496841" cy="4458216"/>
          </a:xfrm>
        </p:spPr>
      </p:pic>
    </p:spTree>
    <p:extLst>
      <p:ext uri="{BB962C8B-B14F-4D97-AF65-F5344CB8AC3E}">
        <p14:creationId xmlns:p14="http://schemas.microsoft.com/office/powerpoint/2010/main" val="214078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0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974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5"/>
            <a:ext cx="9905989" cy="557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854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0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861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0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97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5"/>
            <a:ext cx="9905989" cy="557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931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0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2377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7745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151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0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04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20225" y="438487"/>
            <a:ext cx="9065550" cy="7432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zh-TW" dirty="0"/>
              <a:t>課程內容</a:t>
            </a:r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3346" y="1633025"/>
            <a:ext cx="9065550" cy="33354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AutoNum type="arabicPeriod"/>
            </a:pPr>
            <a:r>
              <a:rPr lang="zh-TW" sz="1600" dirty="0"/>
              <a:t>7/3 	</a:t>
            </a:r>
            <a:r>
              <a:rPr lang="zh-TW" altLang="en-US" sz="1600" dirty="0"/>
              <a:t>    </a:t>
            </a:r>
            <a:r>
              <a:rPr lang="zh-TW" sz="1600" dirty="0"/>
              <a:t>Arduino簡介及程式架構</a:t>
            </a:r>
            <a:endParaRPr sz="1600" dirty="0"/>
          </a:p>
          <a:p>
            <a:pPr>
              <a:buAutoNum type="arabicPeriod"/>
            </a:pPr>
            <a:r>
              <a:rPr lang="zh-TW" sz="1600" dirty="0"/>
              <a:t>7/10</a:t>
            </a:r>
            <a:r>
              <a:rPr lang="zh-TW" altLang="en-US" sz="1600" dirty="0"/>
              <a:t>    </a:t>
            </a:r>
            <a:r>
              <a:rPr lang="en-US" altLang="zh-TW" sz="1600" dirty="0"/>
              <a:t>LED</a:t>
            </a:r>
            <a:r>
              <a:rPr lang="zh-CN" altLang="en-US" sz="1600" dirty="0"/>
              <a:t>控制</a:t>
            </a:r>
            <a:r>
              <a:rPr lang="zh-TW" altLang="en-US" sz="1600" dirty="0"/>
              <a:t> 按鈕控制 蜂鳴器作曲實作</a:t>
            </a:r>
            <a:endParaRPr sz="1600" dirty="0"/>
          </a:p>
          <a:p>
            <a:pPr>
              <a:buAutoNum type="arabicPeriod"/>
            </a:pPr>
            <a:r>
              <a:rPr lang="zh-TW" sz="1600" dirty="0"/>
              <a:t>7/17 </a:t>
            </a:r>
            <a:r>
              <a:rPr lang="zh-TW" altLang="en-US" sz="1600" dirty="0"/>
              <a:t>   伺服馬達控制 變化實作</a:t>
            </a:r>
            <a:endParaRPr sz="1600" dirty="0"/>
          </a:p>
          <a:p>
            <a:pPr>
              <a:buAutoNum type="arabicPeriod"/>
            </a:pPr>
            <a:r>
              <a:rPr lang="zh-TW" sz="1600" dirty="0"/>
              <a:t>7/24 </a:t>
            </a:r>
            <a:r>
              <a:rPr lang="zh-TW" altLang="en-US" sz="1600" dirty="0"/>
              <a:t>   光敏感測 紅外線感測實作</a:t>
            </a:r>
            <a:endParaRPr sz="1600" dirty="0"/>
          </a:p>
          <a:p>
            <a:pPr>
              <a:buAutoNum type="arabicPeriod"/>
            </a:pPr>
            <a:r>
              <a:rPr lang="zh-TW" sz="1600" dirty="0"/>
              <a:t>7/31</a:t>
            </a:r>
            <a:r>
              <a:rPr lang="zh-TW" altLang="en-US" sz="1600" dirty="0"/>
              <a:t>    </a:t>
            </a:r>
            <a:r>
              <a:rPr lang="zh-TW" sz="1600" dirty="0"/>
              <a:t>案例分享與專題討論</a:t>
            </a:r>
            <a:endParaRPr sz="1600" dirty="0"/>
          </a:p>
          <a:p>
            <a:pPr>
              <a:buAutoNum type="arabicPeriod"/>
            </a:pPr>
            <a:r>
              <a:rPr lang="zh-TW" sz="1600" dirty="0"/>
              <a:t>8/7</a:t>
            </a:r>
            <a:r>
              <a:rPr lang="zh-TW" altLang="en-US" sz="1600" dirty="0"/>
              <a:t>      </a:t>
            </a:r>
            <a:r>
              <a:rPr lang="zh-TW" sz="1600" dirty="0"/>
              <a:t>wifi通訊及資料上傳</a:t>
            </a:r>
            <a:endParaRPr sz="1600" dirty="0"/>
          </a:p>
          <a:p>
            <a:pPr>
              <a:buAutoNum type="arabicPeriod"/>
            </a:pPr>
            <a:r>
              <a:rPr lang="zh-TW" sz="1600" dirty="0"/>
              <a:t>8/14	</a:t>
            </a:r>
            <a:r>
              <a:rPr lang="zh-TW" altLang="en-US" sz="1600" dirty="0"/>
              <a:t>    </a:t>
            </a:r>
            <a:r>
              <a:rPr lang="zh-TW" sz="1600" dirty="0"/>
              <a:t>Arduino與網頁整合應用</a:t>
            </a:r>
            <a:endParaRPr sz="1600" dirty="0"/>
          </a:p>
          <a:p>
            <a:pPr>
              <a:buAutoNum type="arabicPeriod"/>
            </a:pPr>
            <a:r>
              <a:rPr lang="zh-TW" sz="1600" dirty="0"/>
              <a:t>8/21	</a:t>
            </a:r>
            <a:r>
              <a:rPr lang="zh-TW" altLang="en-US" sz="1600" dirty="0"/>
              <a:t>    </a:t>
            </a:r>
            <a:r>
              <a:rPr lang="zh-TW" sz="1600" dirty="0"/>
              <a:t>即時顯示平台製作</a:t>
            </a:r>
            <a:endParaRPr sz="1600" dirty="0"/>
          </a:p>
          <a:p>
            <a:pPr>
              <a:buAutoNum type="arabicPeriod"/>
            </a:pPr>
            <a:r>
              <a:rPr lang="zh-TW" sz="1600" dirty="0"/>
              <a:t>8/28	</a:t>
            </a:r>
            <a:r>
              <a:rPr lang="zh-TW" altLang="en-US" sz="1600" dirty="0"/>
              <a:t>    </a:t>
            </a:r>
            <a:r>
              <a:rPr lang="zh-TW" sz="1600" dirty="0"/>
              <a:t>期末報告</a:t>
            </a:r>
            <a:endParaRPr sz="1600" dirty="0"/>
          </a:p>
        </p:txBody>
      </p:sp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CF5E5FF8-6C57-B642-8318-63522C2584F0}"/>
              </a:ext>
            </a:extLst>
          </p:cNvPr>
          <p:cNvSpPr txBox="1">
            <a:spLocks/>
          </p:cNvSpPr>
          <p:nvPr/>
        </p:nvSpPr>
        <p:spPr bwMode="auto">
          <a:xfrm>
            <a:off x="420225" y="3830618"/>
            <a:ext cx="8368200" cy="6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kumimoji="1" sz="36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kumimoji="1" sz="2400" b="1">
                <a:solidFill>
                  <a:srgbClr val="FF0000"/>
                </a:solidFill>
                <a:latin typeface="Arial" pitchFamily="34" charset="0"/>
                <a:ea typeface="微軟正黑體" pitchFamily="34" charset="-120"/>
                <a:cs typeface="新細明體" pitchFamily="18" charset="-12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kumimoji="1" sz="2400" b="1">
                <a:solidFill>
                  <a:srgbClr val="FF0000"/>
                </a:solidFill>
                <a:latin typeface="Arial" pitchFamily="34" charset="0"/>
                <a:ea typeface="微軟正黑體" pitchFamily="34" charset="-120"/>
                <a:cs typeface="新細明體" pitchFamily="18" charset="-12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kumimoji="1" sz="2400" b="1">
                <a:solidFill>
                  <a:srgbClr val="FF0000"/>
                </a:solidFill>
                <a:latin typeface="Arial" pitchFamily="34" charset="0"/>
                <a:ea typeface="微軟正黑體" pitchFamily="34" charset="-120"/>
                <a:cs typeface="新細明體" pitchFamily="18" charset="-12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kumimoji="1" sz="2400" b="1">
                <a:solidFill>
                  <a:srgbClr val="FF0000"/>
                </a:solidFill>
                <a:latin typeface="Arial" pitchFamily="34" charset="0"/>
                <a:ea typeface="微軟正黑體" pitchFamily="34" charset="-120"/>
                <a:cs typeface="新細明體" pitchFamily="18" charset="-120"/>
              </a:defRPr>
            </a:lvl5pPr>
            <a:lvl6pPr marL="342900" lvl="5" algn="ctr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kumimoji="1" sz="2400" b="1">
                <a:solidFill>
                  <a:srgbClr val="FF0000"/>
                </a:solidFill>
                <a:latin typeface="Arial" pitchFamily="34" charset="0"/>
                <a:ea typeface="微軟正黑體" pitchFamily="34" charset="-120"/>
                <a:cs typeface="新細明體" pitchFamily="18" charset="-120"/>
              </a:defRPr>
            </a:lvl6pPr>
            <a:lvl7pPr marL="685800" lvl="6" algn="ctr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kumimoji="1" sz="2400" b="1">
                <a:solidFill>
                  <a:srgbClr val="FF0000"/>
                </a:solidFill>
                <a:latin typeface="Arial" pitchFamily="34" charset="0"/>
                <a:ea typeface="微軟正黑體" pitchFamily="34" charset="-120"/>
                <a:cs typeface="新細明體" pitchFamily="18" charset="-120"/>
              </a:defRPr>
            </a:lvl7pPr>
            <a:lvl8pPr marL="1028700" lvl="7" algn="ctr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kumimoji="1" sz="2400" b="1">
                <a:solidFill>
                  <a:srgbClr val="FF0000"/>
                </a:solidFill>
                <a:latin typeface="Arial" pitchFamily="34" charset="0"/>
                <a:ea typeface="微軟正黑體" pitchFamily="34" charset="-120"/>
                <a:cs typeface="新細明體" pitchFamily="18" charset="-120"/>
              </a:defRPr>
            </a:lvl8pPr>
            <a:lvl9pPr marL="1371600" lvl="8" algn="ctr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kumimoji="1" sz="2400" b="1">
                <a:solidFill>
                  <a:srgbClr val="FF0000"/>
                </a:solidFill>
                <a:latin typeface="Arial" pitchFamily="34" charset="0"/>
                <a:ea typeface="微軟正黑體" pitchFamily="34" charset="-120"/>
                <a:cs typeface="新細明體" pitchFamily="18" charset="-120"/>
              </a:defRPr>
            </a:lvl9pPr>
          </a:lstStyle>
          <a:p>
            <a:r>
              <a:rPr lang="zh-TW" altLang="en-US" kern="0" dirty="0"/>
              <a:t>計分</a:t>
            </a:r>
          </a:p>
        </p:txBody>
      </p:sp>
      <p:sp>
        <p:nvSpPr>
          <p:cNvPr id="6" name="Google Shape;76;p15">
            <a:extLst>
              <a:ext uri="{FF2B5EF4-FFF2-40B4-BE49-F238E27FC236}">
                <a16:creationId xmlns:a16="http://schemas.microsoft.com/office/drawing/2014/main" id="{7B7167BC-F040-0E4C-B526-5296DB7985E7}"/>
              </a:ext>
            </a:extLst>
          </p:cNvPr>
          <p:cNvSpPr txBox="1">
            <a:spLocks/>
          </p:cNvSpPr>
          <p:nvPr/>
        </p:nvSpPr>
        <p:spPr bwMode="auto">
          <a:xfrm>
            <a:off x="313346" y="4407828"/>
            <a:ext cx="8368200" cy="307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495285" lvl="0" indent="-371464" algn="l" rtl="0" eaLnBrk="0" fontAlgn="base" hangingPunct="0">
              <a:spcBef>
                <a:spcPts val="0"/>
              </a:spcBef>
              <a:spcAft>
                <a:spcPts val="0"/>
              </a:spcAft>
              <a:buSzPts val="1800"/>
              <a:buChar char="●"/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lvl="1" indent="-343948" algn="l" rtl="0" eaLnBrk="0" fontAlgn="base" hangingPunct="0">
              <a:spcBef>
                <a:spcPts val="1733"/>
              </a:spcBef>
              <a:spcAft>
                <a:spcPts val="0"/>
              </a:spcAft>
              <a:buSzPts val="1400"/>
              <a:buChar char="○"/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5854" lvl="2" indent="-343948" algn="l" rtl="0" eaLnBrk="0" fontAlgn="base" hangingPunct="0">
              <a:spcBef>
                <a:spcPts val="1733"/>
              </a:spcBef>
              <a:spcAft>
                <a:spcPts val="0"/>
              </a:spcAft>
              <a:buSzPts val="1400"/>
              <a:buChar char="■"/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81139" lvl="3" indent="-343948" algn="l" rtl="0" eaLnBrk="0" fontAlgn="base" hangingPunct="0">
              <a:spcBef>
                <a:spcPts val="1733"/>
              </a:spcBef>
              <a:spcAft>
                <a:spcPts val="0"/>
              </a:spcAft>
              <a:buSzPts val="1400"/>
              <a:buChar char="●"/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76424" lvl="4" indent="-343948" algn="l" rtl="0" eaLnBrk="0" fontAlgn="base" hangingPunct="0">
              <a:spcBef>
                <a:spcPts val="1733"/>
              </a:spcBef>
              <a:spcAft>
                <a:spcPts val="0"/>
              </a:spcAft>
              <a:buSzPts val="1400"/>
              <a:buChar char="○"/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71709" lvl="5" indent="-343948" algn="l" rtl="0" fontAlgn="base">
              <a:spcBef>
                <a:spcPts val="1733"/>
              </a:spcBef>
              <a:spcAft>
                <a:spcPts val="0"/>
              </a:spcAft>
              <a:buSzPts val="1400"/>
              <a:buChar char="■"/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66993" lvl="6" indent="-343948" algn="l" rtl="0" fontAlgn="base">
              <a:spcBef>
                <a:spcPts val="1733"/>
              </a:spcBef>
              <a:spcAft>
                <a:spcPts val="0"/>
              </a:spcAft>
              <a:buSzPts val="1400"/>
              <a:buChar char="●"/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62278" lvl="7" indent="-343948" algn="l" rtl="0" fontAlgn="base">
              <a:spcBef>
                <a:spcPts val="1733"/>
              </a:spcBef>
              <a:spcAft>
                <a:spcPts val="0"/>
              </a:spcAft>
              <a:buSzPts val="1400"/>
              <a:buChar char="○"/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57563" lvl="8" indent="-343948" algn="l" rtl="0" fontAlgn="base">
              <a:spcBef>
                <a:spcPts val="1733"/>
              </a:spcBef>
              <a:spcAft>
                <a:spcPts val="1733"/>
              </a:spcAft>
              <a:buSzPts val="1400"/>
              <a:buChar char="■"/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/>
            <a:r>
              <a:rPr lang="zh-TW" altLang="en-US" kern="0" dirty="0"/>
              <a:t>實作	</a:t>
            </a:r>
            <a:r>
              <a:rPr lang="en-US" altLang="zh-TW" kern="0" dirty="0"/>
              <a:t>20%</a:t>
            </a:r>
            <a:endParaRPr lang="zh-TW" altLang="en-US" kern="0" dirty="0"/>
          </a:p>
          <a:p>
            <a:pPr marL="457200" indent="-342900"/>
            <a:r>
              <a:rPr lang="zh-TW" altLang="en-US" kern="0" dirty="0"/>
              <a:t>出席	</a:t>
            </a:r>
            <a:r>
              <a:rPr lang="en-US" altLang="zh-TW" kern="0" dirty="0"/>
              <a:t>20%</a:t>
            </a:r>
            <a:endParaRPr lang="zh-TW" altLang="en-US" kern="0" dirty="0"/>
          </a:p>
          <a:p>
            <a:pPr marL="457200" indent="-342900"/>
            <a:r>
              <a:rPr lang="zh-TW" altLang="en-US" kern="0" dirty="0"/>
              <a:t>專題	</a:t>
            </a:r>
            <a:r>
              <a:rPr lang="en-US" altLang="zh-TW" kern="0" dirty="0"/>
              <a:t>30%</a:t>
            </a:r>
            <a:endParaRPr lang="zh-TW" altLang="en-US" kern="0" dirty="0"/>
          </a:p>
          <a:p>
            <a:pPr marL="457200" indent="-342900"/>
            <a:r>
              <a:rPr lang="zh-TW" altLang="en-US" kern="0" dirty="0"/>
              <a:t>報告	</a:t>
            </a:r>
            <a:r>
              <a:rPr lang="en-US" altLang="zh-TW" kern="0" dirty="0"/>
              <a:t>20%</a:t>
            </a:r>
            <a:endParaRPr lang="zh-TW" altLang="en-US" kern="0" dirty="0"/>
          </a:p>
          <a:p>
            <a:pPr marL="457200" indent="-342900"/>
            <a:r>
              <a:rPr lang="zh-TW" altLang="en-US" kern="0" dirty="0"/>
              <a:t>創意	</a:t>
            </a:r>
            <a:r>
              <a:rPr lang="en-US" altLang="zh-TW" kern="0" dirty="0"/>
              <a:t>10%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892245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0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398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0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55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如何安裝軟體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138773"/>
          </a:xfrm>
        </p:spPr>
        <p:txBody>
          <a:bodyPr/>
          <a:lstStyle/>
          <a:p>
            <a:r>
              <a:rPr lang="en-US" altLang="zh-TW" dirty="0"/>
              <a:t>Step 1:</a:t>
            </a:r>
            <a:r>
              <a:rPr lang="zh-TW" altLang="en-US" dirty="0"/>
              <a:t>請先至官方網站下載最新的介面軟體</a:t>
            </a:r>
            <a:r>
              <a:rPr lang="en-US" altLang="zh-TW" dirty="0" err="1"/>
              <a:t>Arduino</a:t>
            </a:r>
            <a:r>
              <a:rPr lang="en-US" altLang="zh-TW" dirty="0"/>
              <a:t> 1.8.3</a:t>
            </a:r>
          </a:p>
          <a:p>
            <a:r>
              <a:rPr lang="en-US" altLang="zh-TW" dirty="0"/>
              <a:t>	(</a:t>
            </a:r>
            <a:r>
              <a:rPr lang="en-US" altLang="zh-TW" dirty="0">
                <a:hlinkClick r:id="rId2"/>
              </a:rPr>
              <a:t>https://www.arduino.cc/en/Main/Software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22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4" y="2526721"/>
            <a:ext cx="8761413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478859" y="2910468"/>
            <a:ext cx="2676292" cy="345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7999660" y="2018371"/>
            <a:ext cx="848344" cy="8920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86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en-US" altLang="zh-TW" dirty="0"/>
              <a:t>Step 2:</a:t>
            </a:r>
            <a:r>
              <a:rPr lang="zh-TW" altLang="en-US" dirty="0"/>
              <a:t>解壓縮到指定位置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23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10" y="1794068"/>
            <a:ext cx="5219700" cy="42957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66415" y="2509024"/>
            <a:ext cx="2676292" cy="345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26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en-US" altLang="zh-TW" dirty="0"/>
              <a:t>Step 3 :</a:t>
            </a:r>
            <a:r>
              <a:rPr lang="zh-TW" altLang="en-US" dirty="0"/>
              <a:t>將</a:t>
            </a:r>
            <a:r>
              <a:rPr lang="en-US" altLang="zh-TW" dirty="0"/>
              <a:t>Arduino</a:t>
            </a:r>
            <a:r>
              <a:rPr lang="zh-TW" altLang="en-US" dirty="0"/>
              <a:t>接上電腦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3074" name="Picture 2" descr="http://4.bp.blogspot.com/-eP--aUC-vhg/VNG2sPgr22I/AAAAAAAAVdQ/5mmcRQD6pgw/s1600/arduino-uno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86" y="2291786"/>
            <a:ext cx="6154948" cy="346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75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077218"/>
          </a:xfrm>
        </p:spPr>
        <p:txBody>
          <a:bodyPr/>
          <a:lstStyle/>
          <a:p>
            <a:r>
              <a:rPr lang="en-US" altLang="zh-TW" dirty="0"/>
              <a:t>Step 4 :</a:t>
            </a:r>
            <a:r>
              <a:rPr lang="zh-TW" altLang="en-US" dirty="0"/>
              <a:t>安裝</a:t>
            </a:r>
            <a:r>
              <a:rPr lang="en-US" altLang="zh-TW" dirty="0"/>
              <a:t>Arduino</a:t>
            </a:r>
            <a:r>
              <a:rPr lang="zh-TW" altLang="en-US" dirty="0"/>
              <a:t>驅動程式</a:t>
            </a:r>
            <a:endParaRPr lang="en-US" altLang="zh-TW" dirty="0"/>
          </a:p>
          <a:p>
            <a:r>
              <a:rPr lang="zh-TW" altLang="en-US" dirty="0"/>
              <a:t>            左下角開始→電腦→右鍵管理→裝置管理員→對著無法辨識的裝置按下右鍵→更新驅動程式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25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831"/>
            <a:ext cx="3181350" cy="24669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05" y="2772457"/>
            <a:ext cx="4591050" cy="2714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679656"/>
            <a:ext cx="37338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1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69441"/>
          </a:xfrm>
        </p:spPr>
        <p:txBody>
          <a:bodyPr/>
          <a:lstStyle/>
          <a:p>
            <a:r>
              <a:rPr lang="zh-TW" altLang="en-US" dirty="0"/>
              <a:t>接下來選擇</a:t>
            </a:r>
            <a:r>
              <a:rPr lang="en-US" altLang="zh-TW" dirty="0"/>
              <a:t>”</a:t>
            </a:r>
            <a:r>
              <a:rPr lang="zh-TW" altLang="en-US" dirty="0"/>
              <a:t>瀏覽電腦上的驅動程式軟體</a:t>
            </a:r>
            <a:r>
              <a:rPr lang="en-US" altLang="zh-TW" dirty="0"/>
              <a:t>’’</a:t>
            </a:r>
            <a:r>
              <a:rPr lang="zh-TW" altLang="en-US" dirty="0"/>
              <a:t>→選擇</a:t>
            </a:r>
            <a:r>
              <a:rPr lang="en-US" altLang="zh-TW" dirty="0"/>
              <a:t>Arduino</a:t>
            </a:r>
            <a:r>
              <a:rPr lang="zh-TW" altLang="en-US" dirty="0"/>
              <a:t>資料夾內的</a:t>
            </a:r>
            <a:r>
              <a:rPr lang="en-US" altLang="zh-TW" dirty="0"/>
              <a:t>drivers</a:t>
            </a:r>
            <a:r>
              <a:rPr lang="zh-TW" altLang="en-US" dirty="0"/>
              <a:t>→</a:t>
            </a:r>
            <a:endParaRPr lang="en-US" altLang="zh-TW" dirty="0"/>
          </a:p>
          <a:p>
            <a:r>
              <a:rPr lang="zh-TW" altLang="en-US" dirty="0"/>
              <a:t>點選下一步來安裝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" y="2556507"/>
            <a:ext cx="4505325" cy="26098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760" y="2272243"/>
            <a:ext cx="4193323" cy="31783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86040" y="3222702"/>
            <a:ext cx="2676292" cy="345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173844" y="5051502"/>
            <a:ext cx="713678" cy="3991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919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/>
              <a:t>點選安裝，安裝完成後就會告知順利完成，並告知在哪個連接口。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46" y="2842789"/>
            <a:ext cx="4467225" cy="23526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530" y="1815701"/>
            <a:ext cx="4457700" cy="21526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644" y="3968351"/>
            <a:ext cx="3104051" cy="255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3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</a:t>
            </a:r>
            <a:r>
              <a:rPr lang="en-US" altLang="zh-TW" dirty="0"/>
              <a:t>Arduino</a:t>
            </a:r>
            <a:r>
              <a:rPr lang="zh-TW" altLang="en-US" dirty="0"/>
              <a:t>的第一個程式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/>
              <a:t>打開</a:t>
            </a:r>
            <a:r>
              <a:rPr lang="en-US" altLang="zh-TW" dirty="0"/>
              <a:t>Arduino</a:t>
            </a:r>
            <a:r>
              <a:rPr lang="zh-TW" altLang="en-US" dirty="0"/>
              <a:t>程式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28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0" y="1017700"/>
            <a:ext cx="4346983" cy="52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22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6" y="1135752"/>
            <a:ext cx="4181602" cy="3724096"/>
          </a:xfrm>
        </p:spPr>
        <p:txBody>
          <a:bodyPr/>
          <a:lstStyle/>
          <a:p>
            <a:r>
              <a:rPr lang="zh-TW" altLang="en-US" dirty="0"/>
              <a:t>編輯程式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void setup() {</a:t>
            </a:r>
          </a:p>
          <a:p>
            <a:r>
              <a:rPr lang="en-US" altLang="zh-TW" dirty="0" err="1"/>
              <a:t>Serial.begin</a:t>
            </a:r>
            <a:r>
              <a:rPr lang="en-US" altLang="zh-TW" dirty="0"/>
              <a:t>(9600);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void loop() {</a:t>
            </a:r>
          </a:p>
          <a:p>
            <a:r>
              <a:rPr lang="en-US" altLang="zh-TW" dirty="0" err="1"/>
              <a:t>Serial.println</a:t>
            </a:r>
            <a:r>
              <a:rPr lang="en-US" altLang="zh-TW" dirty="0"/>
              <a:t>("Hello World");</a:t>
            </a:r>
          </a:p>
          <a:p>
            <a:r>
              <a:rPr lang="en-US" altLang="zh-TW" dirty="0"/>
              <a:t>delay(1000);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29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60" y="1076673"/>
            <a:ext cx="4284685" cy="51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5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520813" y="2554967"/>
            <a:ext cx="8907275" cy="98312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zh-TW"/>
              <a:t>Arduino 簡介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210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44783"/>
            <a:ext cx="2343160" cy="400110"/>
          </a:xfrm>
        </p:spPr>
        <p:txBody>
          <a:bodyPr/>
          <a:lstStyle/>
          <a:p>
            <a:pPr algn="ctr"/>
            <a:r>
              <a:rPr lang="zh-TW" altLang="en-US" dirty="0"/>
              <a:t>編譯程式是否正確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30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93" y="1744533"/>
            <a:ext cx="2550418" cy="13889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8649" y="2262362"/>
            <a:ext cx="433741" cy="4406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70" y="1744533"/>
            <a:ext cx="2670156" cy="13889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78210" y="2313709"/>
            <a:ext cx="433741" cy="4406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5741668" y="1165335"/>
            <a:ext cx="23431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-257175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0822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kern="0" dirty="0"/>
              <a:t>上傳程式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93" y="4112848"/>
            <a:ext cx="3735782" cy="1867891"/>
          </a:xfrm>
          <a:prstGeom prst="rect">
            <a:avLst/>
          </a:prstGeom>
        </p:spPr>
      </p:pic>
      <p:sp>
        <p:nvSpPr>
          <p:cNvPr id="12" name="內容版面配置區 2"/>
          <p:cNvSpPr txBox="1">
            <a:spLocks/>
          </p:cNvSpPr>
          <p:nvPr/>
        </p:nvSpPr>
        <p:spPr bwMode="auto">
          <a:xfrm>
            <a:off x="1489204" y="3423115"/>
            <a:ext cx="23431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-257175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0822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kern="0" dirty="0"/>
              <a:t>選擇板子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464" y="4112848"/>
            <a:ext cx="4385807" cy="1867891"/>
          </a:xfrm>
          <a:prstGeom prst="rect">
            <a:avLst/>
          </a:prstGeom>
        </p:spPr>
      </p:pic>
      <p:sp>
        <p:nvSpPr>
          <p:cNvPr id="14" name="內容版面配置區 2"/>
          <p:cNvSpPr txBox="1">
            <a:spLocks/>
          </p:cNvSpPr>
          <p:nvPr/>
        </p:nvSpPr>
        <p:spPr bwMode="auto">
          <a:xfrm>
            <a:off x="6016787" y="3533650"/>
            <a:ext cx="23431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-257175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0822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kern="0" dirty="0"/>
              <a:t>選擇序列阜</a:t>
            </a:r>
          </a:p>
        </p:txBody>
      </p:sp>
      <p:sp>
        <p:nvSpPr>
          <p:cNvPr id="15" name="矩形 14"/>
          <p:cNvSpPr/>
          <p:nvPr/>
        </p:nvSpPr>
        <p:spPr>
          <a:xfrm>
            <a:off x="2762014" y="5350789"/>
            <a:ext cx="1766661" cy="4406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614610" y="5461324"/>
            <a:ext cx="1766661" cy="4406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8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/>
              <a:t>上傳程式後按下右上角的放大鏡，來觀看程式執行結果。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31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07" y="1683834"/>
            <a:ext cx="3834344" cy="46042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09" y="2454081"/>
            <a:ext cx="4483057" cy="306379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34697" y="1939454"/>
            <a:ext cx="360327" cy="4406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822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520813" y="2554967"/>
            <a:ext cx="8907275" cy="98312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zh-TW"/>
              <a:t>程式架構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5788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20225" y="1139131"/>
            <a:ext cx="9065550" cy="7432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b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zh-TW"/>
              <a:t>硬體架構</a:t>
            </a:r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993498" y="2869892"/>
            <a:ext cx="1555125" cy="8349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r>
              <a:rPr lang="zh-TW" altLang="en-US" sz="2600"/>
              <a:t>邏輯運算</a:t>
            </a:r>
            <a:endParaRPr sz="2600"/>
          </a:p>
        </p:txBody>
      </p:sp>
      <p:sp>
        <p:nvSpPr>
          <p:cNvPr id="169" name="Google Shape;169;p28"/>
          <p:cNvSpPr/>
          <p:nvPr/>
        </p:nvSpPr>
        <p:spPr>
          <a:xfrm>
            <a:off x="3059171" y="2869892"/>
            <a:ext cx="1555125" cy="834925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r>
              <a:rPr lang="zh-TW" altLang="en-US" sz="2600"/>
              <a:t>腳位控制</a:t>
            </a:r>
            <a:endParaRPr sz="2600"/>
          </a:p>
        </p:txBody>
      </p:sp>
      <p:sp>
        <p:nvSpPr>
          <p:cNvPr id="170" name="Google Shape;170;p28"/>
          <p:cNvSpPr/>
          <p:nvPr/>
        </p:nvSpPr>
        <p:spPr>
          <a:xfrm>
            <a:off x="5225648" y="2295156"/>
            <a:ext cx="1555125" cy="834925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r>
              <a:rPr lang="zh-TW" altLang="en-US" sz="2600"/>
              <a:t>腳位輸入</a:t>
            </a:r>
            <a:endParaRPr sz="2600"/>
          </a:p>
        </p:txBody>
      </p:sp>
      <p:sp>
        <p:nvSpPr>
          <p:cNvPr id="171" name="Google Shape;171;p28"/>
          <p:cNvSpPr/>
          <p:nvPr/>
        </p:nvSpPr>
        <p:spPr>
          <a:xfrm>
            <a:off x="5225648" y="3583321"/>
            <a:ext cx="1555125" cy="83492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r>
              <a:rPr lang="zh-TW" altLang="en-US" sz="2600"/>
              <a:t>腳位輸出</a:t>
            </a:r>
            <a:endParaRPr sz="2600"/>
          </a:p>
        </p:txBody>
      </p:sp>
      <p:sp>
        <p:nvSpPr>
          <p:cNvPr id="172" name="Google Shape;172;p28"/>
          <p:cNvSpPr/>
          <p:nvPr/>
        </p:nvSpPr>
        <p:spPr>
          <a:xfrm>
            <a:off x="7392125" y="2869892"/>
            <a:ext cx="1555125" cy="501475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r>
              <a:rPr lang="zh-TW" altLang="en-US" sz="2600"/>
              <a:t>類比輸入</a:t>
            </a:r>
            <a:endParaRPr sz="2600"/>
          </a:p>
        </p:txBody>
      </p:sp>
      <p:sp>
        <p:nvSpPr>
          <p:cNvPr id="173" name="Google Shape;173;p28"/>
          <p:cNvSpPr/>
          <p:nvPr/>
        </p:nvSpPr>
        <p:spPr>
          <a:xfrm>
            <a:off x="7392125" y="2125412"/>
            <a:ext cx="1555125" cy="501475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r>
              <a:rPr lang="zh-TW" altLang="en-US" sz="2600"/>
              <a:t>數位輸入</a:t>
            </a:r>
            <a:endParaRPr sz="2600"/>
          </a:p>
        </p:txBody>
      </p:sp>
      <p:sp>
        <p:nvSpPr>
          <p:cNvPr id="174" name="Google Shape;174;p28"/>
          <p:cNvSpPr/>
          <p:nvPr/>
        </p:nvSpPr>
        <p:spPr>
          <a:xfrm>
            <a:off x="7392125" y="3609646"/>
            <a:ext cx="1555125" cy="50147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r>
              <a:rPr lang="zh-TW" altLang="en-US" sz="2600"/>
              <a:t>數位輸出</a:t>
            </a:r>
            <a:endParaRPr sz="2600"/>
          </a:p>
        </p:txBody>
      </p:sp>
      <p:sp>
        <p:nvSpPr>
          <p:cNvPr id="175" name="Google Shape;175;p28"/>
          <p:cNvSpPr/>
          <p:nvPr/>
        </p:nvSpPr>
        <p:spPr>
          <a:xfrm>
            <a:off x="7392125" y="4349400"/>
            <a:ext cx="1555125" cy="50147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r>
              <a:rPr lang="zh-TW" altLang="en-US" sz="2600"/>
              <a:t>類比輸出</a:t>
            </a:r>
            <a:endParaRPr sz="2600"/>
          </a:p>
        </p:txBody>
      </p:sp>
      <p:sp>
        <p:nvSpPr>
          <p:cNvPr id="176" name="Google Shape;176;p28"/>
          <p:cNvSpPr/>
          <p:nvPr/>
        </p:nvSpPr>
        <p:spPr>
          <a:xfrm>
            <a:off x="993498" y="4850875"/>
            <a:ext cx="1555125" cy="834925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r>
              <a:rPr lang="zh-TW" altLang="en-US" sz="2600"/>
              <a:t>螢幕顯示</a:t>
            </a:r>
            <a:endParaRPr sz="2600"/>
          </a:p>
        </p:txBody>
      </p:sp>
      <p:cxnSp>
        <p:nvCxnSpPr>
          <p:cNvPr id="177" name="Google Shape;177;p28"/>
          <p:cNvCxnSpPr>
            <a:stCxn id="168" idx="3"/>
            <a:endCxn id="169" idx="1"/>
          </p:cNvCxnSpPr>
          <p:nvPr/>
        </p:nvCxnSpPr>
        <p:spPr>
          <a:xfrm>
            <a:off x="2548623" y="3287354"/>
            <a:ext cx="510575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78" name="Google Shape;178;p28"/>
          <p:cNvCxnSpPr/>
          <p:nvPr/>
        </p:nvCxnSpPr>
        <p:spPr>
          <a:xfrm>
            <a:off x="1853610" y="3704817"/>
            <a:ext cx="0" cy="114595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79" name="Google Shape;179;p28"/>
          <p:cNvCxnSpPr>
            <a:stCxn id="169" idx="3"/>
            <a:endCxn id="170" idx="1"/>
          </p:cNvCxnSpPr>
          <p:nvPr/>
        </p:nvCxnSpPr>
        <p:spPr>
          <a:xfrm rot="10800000" flipH="1">
            <a:off x="4614296" y="2712754"/>
            <a:ext cx="611325" cy="574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0" name="Google Shape;180;p28"/>
          <p:cNvCxnSpPr>
            <a:stCxn id="170" idx="3"/>
            <a:endCxn id="173" idx="1"/>
          </p:cNvCxnSpPr>
          <p:nvPr/>
        </p:nvCxnSpPr>
        <p:spPr>
          <a:xfrm rot="10800000" flipH="1">
            <a:off x="6780773" y="2376244"/>
            <a:ext cx="611325" cy="336375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1" name="Google Shape;181;p28"/>
          <p:cNvCxnSpPr>
            <a:stCxn id="170" idx="3"/>
            <a:endCxn id="172" idx="1"/>
          </p:cNvCxnSpPr>
          <p:nvPr/>
        </p:nvCxnSpPr>
        <p:spPr>
          <a:xfrm>
            <a:off x="6780773" y="2712619"/>
            <a:ext cx="611325" cy="407875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2" name="Google Shape;182;p28"/>
          <p:cNvCxnSpPr>
            <a:stCxn id="171" idx="1"/>
            <a:endCxn id="169" idx="3"/>
          </p:cNvCxnSpPr>
          <p:nvPr/>
        </p:nvCxnSpPr>
        <p:spPr>
          <a:xfrm rot="10800000">
            <a:off x="4614323" y="3287408"/>
            <a:ext cx="611325" cy="713375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3" name="Google Shape;183;p28"/>
          <p:cNvCxnSpPr>
            <a:stCxn id="174" idx="1"/>
            <a:endCxn id="171" idx="3"/>
          </p:cNvCxnSpPr>
          <p:nvPr/>
        </p:nvCxnSpPr>
        <p:spPr>
          <a:xfrm flipH="1">
            <a:off x="6780800" y="3860383"/>
            <a:ext cx="611325" cy="140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4" name="Google Shape;184;p28"/>
          <p:cNvCxnSpPr>
            <a:stCxn id="175" idx="1"/>
            <a:endCxn id="171" idx="3"/>
          </p:cNvCxnSpPr>
          <p:nvPr/>
        </p:nvCxnSpPr>
        <p:spPr>
          <a:xfrm rot="10800000">
            <a:off x="6780800" y="4000838"/>
            <a:ext cx="611325" cy="599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5" name="Google Shape;185;p28"/>
          <p:cNvCxnSpPr/>
          <p:nvPr/>
        </p:nvCxnSpPr>
        <p:spPr>
          <a:xfrm>
            <a:off x="1605960" y="3704817"/>
            <a:ext cx="0" cy="114595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942151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420225" y="1139131"/>
            <a:ext cx="9065550" cy="7432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b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zh-TW"/>
              <a:t>軟體架構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420225" y="2256914"/>
            <a:ext cx="9065550" cy="33354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600"/>
              <a:t>程式碼開頭：</a:t>
            </a:r>
            <a:br>
              <a:rPr lang="zh-TW"/>
            </a:br>
            <a:r>
              <a:rPr lang="zh-TW"/>
              <a:t>	用於掛載Library、全域變數宣告</a:t>
            </a:r>
            <a:br>
              <a:rPr lang="zh-TW"/>
            </a:br>
            <a:endParaRPr/>
          </a:p>
          <a:p>
            <a:r>
              <a:rPr lang="en-US" altLang="zh-TW" sz="2600"/>
              <a:t>setup</a:t>
            </a:r>
            <a:r>
              <a:rPr lang="zh-TW" altLang="en-US" sz="2600"/>
              <a:t>：</a:t>
            </a:r>
            <a:br>
              <a:rPr lang="zh-TW"/>
            </a:br>
            <a:r>
              <a:rPr lang="zh-TW"/>
              <a:t>	執行一次，用於初始化</a:t>
            </a:r>
            <a:br>
              <a:rPr lang="zh-TW"/>
            </a:br>
            <a:endParaRPr/>
          </a:p>
          <a:p>
            <a:r>
              <a:rPr lang="en-US" altLang="zh-TW" sz="2600"/>
              <a:t>loop</a:t>
            </a:r>
            <a:r>
              <a:rPr lang="zh-TW" altLang="en-US" sz="2600"/>
              <a:t>：</a:t>
            </a:r>
            <a:br>
              <a:rPr lang="zh-TW"/>
            </a:br>
            <a:r>
              <a:rPr lang="zh-TW"/>
              <a:t>	程式主體架構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1053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93428"/>
          </a:xfrm>
        </p:spPr>
        <p:txBody>
          <a:bodyPr/>
          <a:lstStyle/>
          <a:p>
            <a:r>
              <a:rPr lang="zh-TW" altLang="en-US" dirty="0"/>
              <a:t>變數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33CCCC"/>
                </a:solidFill>
              </a:rPr>
              <a:t>資料型態</a:t>
            </a:r>
            <a:r>
              <a:rPr lang="en-US" altLang="zh-TW" dirty="0">
                <a:solidFill>
                  <a:srgbClr val="33CCCC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變數名稱</a:t>
            </a:r>
            <a:r>
              <a:rPr lang="en-US" altLang="zh-TW" dirty="0"/>
              <a:t>=</a:t>
            </a:r>
            <a:r>
              <a:rPr lang="zh-TW" altLang="en-US" dirty="0"/>
              <a:t>變數</a:t>
            </a:r>
            <a:endParaRPr lang="en-US" altLang="zh-TW" dirty="0"/>
          </a:p>
          <a:p>
            <a:pPr lvl="1"/>
            <a:r>
              <a:rPr lang="zh-TW" altLang="en-US" dirty="0"/>
              <a:t>變數可以被定義及置放在 </a:t>
            </a:r>
            <a:r>
              <a:rPr lang="en-US" altLang="zh-TW" dirty="0"/>
              <a:t>RAM </a:t>
            </a:r>
            <a:r>
              <a:rPr lang="zh-TW" altLang="en-US" dirty="0"/>
              <a:t>的記憶體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變數名稱</a:t>
            </a:r>
            <a:r>
              <a:rPr lang="zh-TW" altLang="en-US" dirty="0"/>
              <a:t>的使用及其限制 </a:t>
            </a:r>
            <a:endParaRPr lang="en-US" altLang="zh-TW" dirty="0"/>
          </a:p>
          <a:p>
            <a:pPr lvl="2"/>
            <a:r>
              <a:rPr lang="zh-TW" altLang="en-US" dirty="0"/>
              <a:t>不能使用</a:t>
            </a:r>
            <a:r>
              <a:rPr lang="en-US" altLang="zh-TW" dirty="0"/>
              <a:t>Arduino</a:t>
            </a:r>
            <a:r>
              <a:rPr lang="zh-TW" altLang="en-US" dirty="0"/>
              <a:t>的字元</a:t>
            </a:r>
            <a:endParaRPr lang="en-US" altLang="zh-TW" dirty="0"/>
          </a:p>
          <a:p>
            <a:pPr lvl="3"/>
            <a:r>
              <a:rPr lang="zh-TW" altLang="en-US" dirty="0"/>
              <a:t>例如 </a:t>
            </a:r>
            <a:r>
              <a:rPr lang="en-US" altLang="zh-TW" dirty="0"/>
              <a:t>END / LOOP</a:t>
            </a:r>
          </a:p>
          <a:p>
            <a:pPr lvl="2"/>
            <a:r>
              <a:rPr lang="zh-TW" altLang="en-US" dirty="0"/>
              <a:t>不能空格</a:t>
            </a:r>
            <a:endParaRPr lang="en-US" altLang="zh-TW" dirty="0"/>
          </a:p>
          <a:p>
            <a:pPr lvl="2"/>
            <a:r>
              <a:rPr lang="zh-TW" altLang="en-US" dirty="0"/>
              <a:t>小於</a:t>
            </a:r>
            <a:r>
              <a:rPr lang="en-US" altLang="zh-TW" dirty="0"/>
              <a:t>33</a:t>
            </a:r>
            <a:r>
              <a:rPr lang="zh-TW" altLang="en-US" dirty="0"/>
              <a:t>個字</a:t>
            </a:r>
            <a:endParaRPr lang="en-US" altLang="zh-TW" dirty="0"/>
          </a:p>
          <a:p>
            <a:pPr lvl="2"/>
            <a:r>
              <a:rPr lang="en-US" altLang="zh-TW" dirty="0"/>
              <a:t>Examples:</a:t>
            </a:r>
          </a:p>
          <a:p>
            <a:pPr lvl="3"/>
            <a:r>
              <a:rPr lang="en-US" altLang="zh-TW" dirty="0" err="1"/>
              <a:t>MyValue</a:t>
            </a:r>
            <a:r>
              <a:rPr lang="en-US" altLang="zh-TW" dirty="0"/>
              <a:t>,  </a:t>
            </a:r>
            <a:r>
              <a:rPr lang="en-US" altLang="zh-TW" dirty="0" err="1"/>
              <a:t>ValueIn</a:t>
            </a:r>
            <a:r>
              <a:rPr lang="en-US" altLang="zh-TW" dirty="0"/>
              <a:t>,  </a:t>
            </a:r>
            <a:r>
              <a:rPr lang="en-US" altLang="zh-TW" dirty="0" err="1"/>
              <a:t>Left_Drive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Arduino </a:t>
            </a:r>
            <a:r>
              <a:rPr lang="zh-TW" altLang="en-US"/>
              <a:t>程式語言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443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32098" y="1077685"/>
            <a:ext cx="8229600" cy="5257800"/>
          </a:xfrm>
        </p:spPr>
        <p:txBody>
          <a:bodyPr>
            <a:normAutofit/>
          </a:bodyPr>
          <a:lstStyle/>
          <a:p>
            <a:r>
              <a:rPr lang="zh-TW" altLang="en-US" dirty="0"/>
              <a:t>變數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資料型態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Arduino </a:t>
            </a:r>
            <a:r>
              <a:rPr lang="zh-CN" altLang="en-US" dirty="0"/>
              <a:t>變數宣告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19526"/>
              </p:ext>
            </p:extLst>
          </p:nvPr>
        </p:nvGraphicFramePr>
        <p:xfrm>
          <a:off x="2974690" y="1209877"/>
          <a:ext cx="5987008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734">
                  <a:extLst>
                    <a:ext uri="{9D8B030D-6E8A-4147-A177-3AD203B41FA5}">
                      <a16:colId xmlns:a16="http://schemas.microsoft.com/office/drawing/2014/main" val="1523612291"/>
                    </a:ext>
                  </a:extLst>
                </a:gridCol>
                <a:gridCol w="4148274">
                  <a:extLst>
                    <a:ext uri="{9D8B030D-6E8A-4147-A177-3AD203B41FA5}">
                      <a16:colId xmlns:a16="http://schemas.microsoft.com/office/drawing/2014/main" val="3504697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boolean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true or false</a:t>
                      </a:r>
                    </a:p>
                  </a:txBody>
                  <a:tcP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35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‘a’, ‘b’, ‘c’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28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B10010011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54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-32768~32767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67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unsigned </a:t>
                      </a:r>
                      <a:r>
                        <a:rPr lang="en-US" altLang="zh-TW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0~65535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40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-2147483648~2147483647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93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0~4294967295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14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單精度浮點數：</a:t>
                      </a: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10-38~1038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44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雙精度浮點數：</a:t>
                      </a: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10-308~10308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0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字串：</a:t>
                      </a: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“I’m Arduino”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13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 A[8] = {‘a’, ‘r’, ‘d’, ‘u’, ‘</a:t>
                      </a:r>
                      <a:r>
                        <a:rPr lang="en-US" altLang="zh-TW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’, ‘n’, ‘o’}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686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void setup()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876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459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420225" y="1139131"/>
            <a:ext cx="9065550" cy="7432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b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zh-TW"/>
              <a:t>Serial 輸入及回覆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420225" y="2256915"/>
            <a:ext cx="4333225" cy="33354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r>
              <a:rPr lang="zh-TW"/>
              <a:t>void setup(){</a:t>
            </a:r>
            <a:br>
              <a:rPr lang="zh-TW"/>
            </a:br>
            <a:r>
              <a:rPr lang="zh-TW"/>
              <a:t>  Serial.begin(9600);</a:t>
            </a:r>
            <a:br>
              <a:rPr lang="zh-TW"/>
            </a:br>
            <a:r>
              <a:rPr lang="zh-TW"/>
              <a:t>}</a:t>
            </a:r>
            <a:br>
              <a:rPr lang="zh-TW"/>
            </a:br>
            <a:r>
              <a:rPr lang="zh-TW"/>
              <a:t>void loop(){</a:t>
            </a:r>
            <a:br>
              <a:rPr lang="zh-TW"/>
            </a:br>
            <a:r>
              <a:rPr lang="zh-TW"/>
              <a:t>  while(Serial.available()){</a:t>
            </a:r>
            <a:br>
              <a:rPr lang="zh-TW"/>
            </a:br>
            <a:r>
              <a:rPr lang="zh-TW"/>
              <a:t>    Serial.print(Serial.read());</a:t>
            </a:r>
            <a:br>
              <a:rPr lang="zh-TW"/>
            </a:br>
            <a:r>
              <a:rPr lang="zh-TW"/>
              <a:t>    delay(1000);</a:t>
            </a:r>
            <a:br>
              <a:rPr lang="zh-TW"/>
            </a:br>
            <a:r>
              <a:rPr lang="zh-TW"/>
              <a:t>  }</a:t>
            </a:r>
            <a:br>
              <a:rPr lang="zh-TW"/>
            </a:br>
            <a:r>
              <a:rPr lang="zh-TW"/>
              <a:t>}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2"/>
          </p:nvPr>
        </p:nvSpPr>
        <p:spPr>
          <a:xfrm>
            <a:off x="5152550" y="2256915"/>
            <a:ext cx="4333225" cy="33354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altLang="zh-TW" sz="1950" dirty="0" err="1"/>
              <a:t>Sreail</a:t>
            </a:r>
            <a:r>
              <a:rPr lang="en-US" altLang="zh-TW" sz="1950" dirty="0"/>
              <a:t> </a:t>
            </a:r>
            <a:r>
              <a:rPr lang="zh-TW" altLang="en-US" sz="1950" dirty="0"/>
              <a:t>說明</a:t>
            </a:r>
            <a:br>
              <a:rPr lang="zh-TW" dirty="0"/>
            </a:br>
            <a:r>
              <a:rPr lang="zh-TW" dirty="0"/>
              <a:t>begin			開始序列傳輸</a:t>
            </a:r>
            <a:br>
              <a:rPr lang="zh-TW" dirty="0"/>
            </a:br>
            <a:r>
              <a:rPr lang="zh-TW" dirty="0"/>
              <a:t>9600			鮑率</a:t>
            </a:r>
            <a:br>
              <a:rPr lang="zh-TW" dirty="0"/>
            </a:br>
            <a:r>
              <a:rPr lang="zh-TW" dirty="0"/>
              <a:t>available		</a:t>
            </a:r>
            <a:r>
              <a:rPr lang="en-US" altLang="zh-TW" dirty="0"/>
              <a:t>              </a:t>
            </a:r>
            <a:r>
              <a:rPr lang="zh-TW" dirty="0"/>
              <a:t>回傳接收資料大小</a:t>
            </a:r>
            <a:br>
              <a:rPr lang="zh-TW" dirty="0"/>
            </a:br>
            <a:r>
              <a:rPr lang="zh-TW" dirty="0"/>
              <a:t>pinrt			列印資料</a:t>
            </a:r>
            <a:br>
              <a:rPr lang="zh-TW" dirty="0"/>
            </a:br>
            <a:r>
              <a:rPr lang="zh-TW" dirty="0"/>
              <a:t>read			讀取資料</a:t>
            </a:r>
            <a:br>
              <a:rPr lang="zh-TW" dirty="0"/>
            </a:br>
            <a:r>
              <a:rPr lang="zh-TW" dirty="0"/>
              <a:t>write			列印字元(數字轉字元)</a:t>
            </a:r>
            <a:endParaRPr dirty="0"/>
          </a:p>
          <a:p>
            <a:pPr marL="0" indent="0">
              <a:spcBef>
                <a:spcPts val="1733"/>
              </a:spcBef>
              <a:buNone/>
            </a:pPr>
            <a:r>
              <a:rPr lang="en-US" altLang="zh-TW" sz="1950" dirty="0"/>
              <a:t>while</a:t>
            </a:r>
            <a:r>
              <a:rPr lang="zh-TW" altLang="en-US" sz="1950" dirty="0"/>
              <a:t>迴圈</a:t>
            </a:r>
            <a:br>
              <a:rPr lang="zh-TW" dirty="0"/>
            </a:br>
            <a:r>
              <a:rPr lang="zh-TW" dirty="0"/>
              <a:t>	當()內為 ture 時持續執行</a:t>
            </a:r>
            <a:endParaRPr dirty="0"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r>
              <a:rPr lang="zh-TW" dirty="0"/>
              <a:t>delay(1000)	延遲1000毫秒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052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20225" y="1139131"/>
            <a:ext cx="9065550" cy="7432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b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zh-TW"/>
              <a:t>while迴圈</a:t>
            </a: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1"/>
          </p:nvPr>
        </p:nvSpPr>
        <p:spPr>
          <a:xfrm>
            <a:off x="420225" y="2256915"/>
            <a:ext cx="4333225" cy="33354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r>
              <a:rPr lang="zh-TW"/>
              <a:t>void setup(){</a:t>
            </a:r>
            <a:br>
              <a:rPr lang="zh-TW"/>
            </a:br>
            <a:r>
              <a:rPr lang="zh-TW"/>
              <a:t>  Serial.begin(9600);</a:t>
            </a:r>
            <a:br>
              <a:rPr lang="zh-TW"/>
            </a:br>
            <a:r>
              <a:rPr lang="zh-TW"/>
              <a:t>}</a:t>
            </a:r>
            <a:br>
              <a:rPr lang="zh-TW"/>
            </a:br>
            <a:r>
              <a:rPr lang="zh-TW"/>
              <a:t>void loop(){</a:t>
            </a:r>
            <a:br>
              <a:rPr lang="zh-TW"/>
            </a:br>
            <a:r>
              <a:rPr lang="zh-TW"/>
              <a:t>  while(Serial.available()){</a:t>
            </a:r>
            <a:br>
              <a:rPr lang="zh-TW"/>
            </a:br>
            <a:r>
              <a:rPr lang="zh-TW"/>
              <a:t>    char word = Serial.read();</a:t>
            </a:r>
            <a:br>
              <a:rPr lang="zh-TW"/>
            </a:br>
            <a:r>
              <a:rPr lang="zh-TW"/>
              <a:t>    Serial.print(word);</a:t>
            </a:r>
            <a:br>
              <a:rPr lang="zh-TW"/>
            </a:br>
            <a:r>
              <a:rPr lang="zh-TW"/>
              <a:t>    while(word == ‘a’);    </a:t>
            </a:r>
            <a:br>
              <a:rPr lang="zh-TW"/>
            </a:br>
            <a:r>
              <a:rPr lang="zh-TW"/>
              <a:t>  }</a:t>
            </a:r>
            <a:br>
              <a:rPr lang="zh-TW"/>
            </a:br>
            <a:r>
              <a:rPr lang="zh-TW"/>
              <a:t>}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2"/>
          </p:nvPr>
        </p:nvSpPr>
        <p:spPr>
          <a:xfrm>
            <a:off x="5152550" y="2256915"/>
            <a:ext cx="4333225" cy="33354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zh-TW"/>
              <a:t>char			宣告字元變數</a:t>
            </a:r>
            <a:br>
              <a:rPr lang="zh-TW"/>
            </a:br>
            <a:r>
              <a:rPr lang="zh-TW"/>
              <a:t>word == ‘a’		輸入字元是否為a</a:t>
            </a: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zh-TW"/>
              <a:t>當 { } 內無程式碼可用 ; 代替</a:t>
            </a:r>
            <a:br>
              <a:rPr lang="zh-TW"/>
            </a:br>
            <a:r>
              <a:rPr lang="zh-TW"/>
              <a:t>如果只有單行也可加在 ; 之前</a:t>
            </a: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zh-TW"/>
              <a:t>當輸入 a 之後會發生什麼事？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r>
              <a:rPr lang="zh-TW"/>
              <a:t>當需要無限執行時可用 while(1)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264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420225" y="1139131"/>
            <a:ext cx="9065550" cy="7432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b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zh-TW"/>
              <a:t>if判斷式</a:t>
            </a: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420225" y="2256915"/>
            <a:ext cx="4333225" cy="33354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r>
              <a:rPr lang="zh-TW"/>
              <a:t>void setup(){</a:t>
            </a:r>
            <a:br>
              <a:rPr lang="zh-TW"/>
            </a:br>
            <a:r>
              <a:rPr lang="zh-TW"/>
              <a:t>  Serial.begin(9600);</a:t>
            </a:r>
            <a:br>
              <a:rPr lang="zh-TW"/>
            </a:br>
            <a:r>
              <a:rPr lang="zh-TW"/>
              <a:t>}</a:t>
            </a:r>
            <a:br>
              <a:rPr lang="zh-TW"/>
            </a:br>
            <a:r>
              <a:rPr lang="zh-TW"/>
              <a:t>void loop(){</a:t>
            </a:r>
            <a:br>
              <a:rPr lang="zh-TW"/>
            </a:br>
            <a:r>
              <a:rPr lang="zh-TW"/>
              <a:t>  while(Serial.available()){</a:t>
            </a:r>
            <a:br>
              <a:rPr lang="zh-TW"/>
            </a:br>
            <a:r>
              <a:rPr lang="zh-TW"/>
              <a:t>    char word = Serial.read();</a:t>
            </a:r>
            <a:br>
              <a:rPr lang="zh-TW"/>
            </a:br>
            <a:r>
              <a:rPr lang="zh-TW"/>
              <a:t>    if (word == ’a’){</a:t>
            </a:r>
            <a:br>
              <a:rPr lang="zh-TW"/>
            </a:br>
            <a:r>
              <a:rPr lang="zh-TW"/>
              <a:t>      Serial.print(word);</a:t>
            </a:r>
            <a:br>
              <a:rPr lang="zh-TW"/>
            </a:br>
            <a:r>
              <a:rPr lang="zh-TW"/>
              <a:t>    }else{</a:t>
            </a:r>
            <a:br>
              <a:rPr lang="zh-TW"/>
            </a:br>
            <a:r>
              <a:rPr lang="zh-TW"/>
              <a:t>      Serial.print(‘x’);</a:t>
            </a:r>
            <a:br>
              <a:rPr lang="zh-TW"/>
            </a:br>
            <a:r>
              <a:rPr lang="zh-TW"/>
              <a:t>    }</a:t>
            </a:r>
            <a:br>
              <a:rPr lang="zh-TW"/>
            </a:br>
            <a:r>
              <a:rPr lang="zh-TW"/>
              <a:t>  }</a:t>
            </a:r>
            <a:br>
              <a:rPr lang="zh-TW"/>
            </a:br>
            <a:r>
              <a:rPr lang="zh-TW"/>
              <a:t>}</a:t>
            </a:r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body" idx="2"/>
          </p:nvPr>
        </p:nvSpPr>
        <p:spPr>
          <a:xfrm>
            <a:off x="5152550" y="2256915"/>
            <a:ext cx="4333225" cy="33354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zh-TW"/>
              <a:t>if (條件)	當條件成立時執行</a:t>
            </a:r>
            <a:br>
              <a:rPr lang="zh-TW"/>
            </a:br>
            <a:r>
              <a:rPr lang="zh-TW"/>
              <a:t>else		當條件不成立時執行</a:t>
            </a: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zh-TW"/>
              <a:t>if 可以多次判斷</a:t>
            </a:r>
            <a:br>
              <a:rPr lang="zh-TW"/>
            </a:br>
            <a:r>
              <a:rPr lang="zh-TW"/>
              <a:t>else if(條件)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r>
              <a:rPr lang="zh-TW"/>
              <a:t>當前面的條件成立將不會判斷後續條件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109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Chapter 2-</a:t>
            </a:r>
            <a:r>
              <a:rPr lang="en-US" altLang="zh-TW" kern="50" dirty="0"/>
              <a:t>Arduino</a:t>
            </a:r>
            <a:r>
              <a:rPr lang="zh-TW" altLang="zh-TW" kern="50" dirty="0"/>
              <a:t>程式編輯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815882"/>
          </a:xfrm>
        </p:spPr>
        <p:txBody>
          <a:bodyPr/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什麼是</a:t>
            </a:r>
            <a:r>
              <a:rPr lang="en-US" altLang="zh-TW" sz="2400" b="1" dirty="0">
                <a:solidFill>
                  <a:srgbClr val="FF0000"/>
                </a:solidFill>
              </a:rPr>
              <a:t>Arduino?</a:t>
            </a:r>
          </a:p>
          <a:p>
            <a:endParaRPr lang="en-US" altLang="zh-TW" dirty="0"/>
          </a:p>
          <a:p>
            <a:r>
              <a:rPr lang="en-US" altLang="zh-TW" dirty="0"/>
              <a:t>Arduino</a:t>
            </a:r>
            <a:r>
              <a:rPr lang="zh-TW" altLang="en-US" dirty="0"/>
              <a:t>，是一個開放源代碼的單芯片微電腦，它使用了</a:t>
            </a:r>
            <a:r>
              <a:rPr lang="en-US" altLang="zh-TW" dirty="0"/>
              <a:t>Atmel AVR</a:t>
            </a:r>
            <a:r>
              <a:rPr lang="zh-TW" altLang="en-US" dirty="0"/>
              <a:t>單片機，採用了基於開放源代碼的軟硬件平台，構建於開放源代碼</a:t>
            </a:r>
            <a:r>
              <a:rPr lang="en-US" altLang="zh-TW" dirty="0"/>
              <a:t>simple I/O </a:t>
            </a:r>
            <a:r>
              <a:rPr lang="zh-TW" altLang="en-US" dirty="0"/>
              <a:t>接口板，並且具有使用類似</a:t>
            </a:r>
            <a:r>
              <a:rPr lang="en-US" altLang="zh-TW" dirty="0"/>
              <a:t>Java</a:t>
            </a:r>
            <a:r>
              <a:rPr lang="zh-TW" altLang="en-US" dirty="0"/>
              <a:t>，</a:t>
            </a:r>
            <a:r>
              <a:rPr lang="en-US" altLang="zh-TW" dirty="0"/>
              <a:t>C </a:t>
            </a:r>
            <a:r>
              <a:rPr lang="zh-TW" altLang="en-US" dirty="0"/>
              <a:t>語言的</a:t>
            </a:r>
            <a:r>
              <a:rPr lang="en-US" altLang="zh-TW" dirty="0"/>
              <a:t>Processing/Wiring</a:t>
            </a:r>
            <a:r>
              <a:rPr lang="zh-TW" altLang="en-US" dirty="0"/>
              <a:t>開發環境。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 altLang="zh-TW">
              <a:solidFill>
                <a:srgbClr val="FFFFFF"/>
              </a:solidFill>
            </a:endParaRPr>
          </a:p>
        </p:txBody>
      </p:sp>
      <p:pic>
        <p:nvPicPr>
          <p:cNvPr id="1026" name="Picture 2" descr="http://arduinoarts.com/wp-content/uploads/2011/08/arduino_uno_t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82" y="3412621"/>
            <a:ext cx="2420357" cy="242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yt3.ggpht.com/-XW1x_JT1g24/AAAAAAAAAAI/AAAAAAAAAAA/lMWjeVh_HEw/s900-c-k-no/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856" y="3238701"/>
            <a:ext cx="2768198" cy="276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310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420225" y="1139131"/>
            <a:ext cx="9065550" cy="7432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b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zh-TW"/>
              <a:t>for 迴圈</a:t>
            </a:r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420225" y="2256915"/>
            <a:ext cx="4333225" cy="33354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r>
              <a:rPr lang="zh-TW"/>
              <a:t>void setup(){</a:t>
            </a:r>
            <a:br>
              <a:rPr lang="zh-TW"/>
            </a:br>
            <a:r>
              <a:rPr lang="zh-TW"/>
              <a:t>  Serial.begin(9600);</a:t>
            </a:r>
            <a:br>
              <a:rPr lang="zh-TW"/>
            </a:br>
            <a:r>
              <a:rPr lang="zh-TW"/>
              <a:t>}</a:t>
            </a:r>
            <a:br>
              <a:rPr lang="zh-TW"/>
            </a:br>
            <a:r>
              <a:rPr lang="zh-TW"/>
              <a:t>void loop(){</a:t>
            </a:r>
            <a:br>
              <a:rPr lang="zh-TW"/>
            </a:br>
            <a:r>
              <a:rPr lang="zh-TW"/>
              <a:t>  while(Serial.available()){</a:t>
            </a:r>
            <a:br>
              <a:rPr lang="zh-TW"/>
            </a:br>
            <a:r>
              <a:rPr lang="zh-TW"/>
              <a:t>    char word = Serial.read();</a:t>
            </a:r>
            <a:br>
              <a:rPr lang="zh-TW"/>
            </a:br>
            <a:r>
              <a:rPr lang="zh-TW"/>
              <a:t>    if (word == ’a’){</a:t>
            </a:r>
            <a:br>
              <a:rPr lang="zh-TW"/>
            </a:br>
            <a:r>
              <a:rPr lang="zh-TW"/>
              <a:t>      for(int i = 0;i&lt;5;i++){</a:t>
            </a:r>
            <a:br>
              <a:rPr lang="zh-TW"/>
            </a:br>
            <a:r>
              <a:rPr lang="zh-TW"/>
              <a:t>        Serial.print(word);</a:t>
            </a:r>
            <a:br>
              <a:rPr lang="zh-TW"/>
            </a:br>
            <a:r>
              <a:rPr lang="zh-TW"/>
              <a:t>      }</a:t>
            </a:r>
            <a:br>
              <a:rPr lang="zh-TW"/>
            </a:br>
            <a:r>
              <a:rPr lang="zh-TW"/>
              <a:t>      Serial.println(‘.’);</a:t>
            </a:r>
            <a:br>
              <a:rPr lang="zh-TW"/>
            </a:br>
            <a:r>
              <a:rPr lang="zh-TW"/>
              <a:t>    }</a:t>
            </a:r>
            <a:br>
              <a:rPr lang="zh-TW"/>
            </a:br>
            <a:r>
              <a:rPr lang="zh-TW"/>
              <a:t>  }</a:t>
            </a:r>
            <a:br>
              <a:rPr lang="zh-TW"/>
            </a:br>
            <a:r>
              <a:rPr lang="zh-TW"/>
              <a:t>}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2"/>
          </p:nvPr>
        </p:nvSpPr>
        <p:spPr>
          <a:xfrm>
            <a:off x="5152550" y="2256915"/>
            <a:ext cx="4333225" cy="3335475"/>
          </a:xfrm>
          <a:prstGeom prst="rect">
            <a:avLst/>
          </a:prstGeom>
        </p:spPr>
        <p:txBody>
          <a:bodyPr spcFirstLastPara="1" vert="horz" wrap="square" lIns="99044" tIns="99044" rIns="99044" bIns="99044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zh-TW"/>
              <a:t>for迴圈</a:t>
            </a:r>
            <a:br>
              <a:rPr lang="zh-TW"/>
            </a:br>
            <a:r>
              <a:rPr lang="zh-TW"/>
              <a:t>int i = 0	宣告變數並定義</a:t>
            </a:r>
            <a:br>
              <a:rPr lang="zh-TW"/>
            </a:br>
            <a:r>
              <a:rPr lang="zh-TW"/>
              <a:t>i &lt; 5		條件式</a:t>
            </a:r>
            <a:br>
              <a:rPr lang="zh-TW"/>
            </a:br>
            <a:r>
              <a:rPr lang="zh-TW"/>
              <a:t>i++		變數遞增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r>
              <a:rPr lang="zh-TW"/>
              <a:t>for迴圈會執行五次，值為 0 1 2 3 4</a:t>
            </a:r>
            <a:br>
              <a:rPr lang="zh-TW"/>
            </a:br>
            <a:r>
              <a:rPr lang="zh-TW"/>
              <a:t>當為5時條件不成立則跳出迴圈</a:t>
            </a:r>
            <a:br>
              <a:rPr lang="zh-TW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4280860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>
            <a:extLst>
              <a:ext uri="{FF2B5EF4-FFF2-40B4-BE49-F238E27FC236}">
                <a16:creationId xmlns:a16="http://schemas.microsoft.com/office/drawing/2014/main" id="{0F4A9ECE-1D37-E945-8D8D-2FA6E9AA62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>
                <a:ea typeface="新細明體" pitchFamily="18" charset="-120"/>
              </a:rPr>
              <a:t>BOE Shield </a:t>
            </a:r>
            <a:r>
              <a:rPr lang="zh-TW" altLang="en-US">
                <a:ea typeface="新細明體" pitchFamily="18" charset="-120"/>
              </a:rPr>
              <a:t>組裝</a:t>
            </a:r>
          </a:p>
        </p:txBody>
      </p:sp>
      <p:graphicFrame>
        <p:nvGraphicFramePr>
          <p:cNvPr id="24579" name="Object 3">
            <a:extLst>
              <a:ext uri="{FF2B5EF4-FFF2-40B4-BE49-F238E27FC236}">
                <a16:creationId xmlns:a16="http://schemas.microsoft.com/office/drawing/2014/main" id="{66746C84-3906-F84C-88AC-7B42297B556B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09702118"/>
              </p:ext>
            </p:extLst>
          </p:nvPr>
        </p:nvGraphicFramePr>
        <p:xfrm>
          <a:off x="1162154" y="765178"/>
          <a:ext cx="4572000" cy="288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PhotoImpact" r:id="rId3" imgW="5359400" imgH="3124200" progId="PI3.Image">
                  <p:embed/>
                </p:oleObj>
              </mc:Choice>
              <mc:Fallback>
                <p:oleObj name="PhotoImpact" r:id="rId3" imgW="5359400" imgH="3124200" progId="PI3.Image">
                  <p:embed/>
                  <p:pic>
                    <p:nvPicPr>
                      <p:cNvPr id="24579" name="Object 3">
                        <a:extLst>
                          <a:ext uri="{FF2B5EF4-FFF2-40B4-BE49-F238E27FC236}">
                            <a16:creationId xmlns:a16="http://schemas.microsoft.com/office/drawing/2014/main" id="{66746C84-3906-F84C-88AC-7B42297B556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154" y="765178"/>
                        <a:ext cx="4572000" cy="288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0" name="Picture 4" descr="shield_bot">
            <a:extLst>
              <a:ext uri="{FF2B5EF4-FFF2-40B4-BE49-F238E27FC236}">
                <a16:creationId xmlns:a16="http://schemas.microsoft.com/office/drawing/2014/main" id="{BBF18878-2D9C-1441-B238-B4FC1FB0BC26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1" y="2971801"/>
            <a:ext cx="3305175" cy="3014663"/>
          </a:xfrm>
          <a:noFill/>
        </p:spPr>
      </p:pic>
      <p:graphicFrame>
        <p:nvGraphicFramePr>
          <p:cNvPr id="24581" name="Object 5">
            <a:extLst>
              <a:ext uri="{FF2B5EF4-FFF2-40B4-BE49-F238E27FC236}">
                <a16:creationId xmlns:a16="http://schemas.microsoft.com/office/drawing/2014/main" id="{858F3DB1-4935-7540-A05E-01107670938A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5047755"/>
              </p:ext>
            </p:extLst>
          </p:nvPr>
        </p:nvGraphicFramePr>
        <p:xfrm>
          <a:off x="1400876" y="3808021"/>
          <a:ext cx="2673350" cy="266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PhotoImpact" r:id="rId6" imgW="2908300" imgH="2679700" progId="PI3.Image">
                  <p:embed/>
                </p:oleObj>
              </mc:Choice>
              <mc:Fallback>
                <p:oleObj name="PhotoImpact" r:id="rId6" imgW="2908300" imgH="2679700" progId="PI3.Image">
                  <p:embed/>
                  <p:pic>
                    <p:nvPicPr>
                      <p:cNvPr id="24581" name="Object 5">
                        <a:extLst>
                          <a:ext uri="{FF2B5EF4-FFF2-40B4-BE49-F238E27FC236}">
                            <a16:creationId xmlns:a16="http://schemas.microsoft.com/office/drawing/2014/main" id="{858F3DB1-4935-7540-A05E-01107670938A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876" y="3808021"/>
                        <a:ext cx="2673350" cy="266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2599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>
            <a:extLst>
              <a:ext uri="{FF2B5EF4-FFF2-40B4-BE49-F238E27FC236}">
                <a16:creationId xmlns:a16="http://schemas.microsoft.com/office/drawing/2014/main" id="{B0D08BDE-9A96-4442-8B44-B146AF2732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>
                <a:ea typeface="新細明體" pitchFamily="18" charset="-120"/>
              </a:rPr>
              <a:t>BOE Shield </a:t>
            </a:r>
            <a:r>
              <a:rPr lang="zh-TW" altLang="en-US">
                <a:ea typeface="新細明體" pitchFamily="18" charset="-120"/>
              </a:rPr>
              <a:t>規格</a:t>
            </a:r>
          </a:p>
        </p:txBody>
      </p: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D28B41B3-550D-6044-AA9A-EAE7A11E6D0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371600" y="990601"/>
          <a:ext cx="7924800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PhotoImpact" r:id="rId3" imgW="8432800" imgH="5626100" progId="PI3.Image">
                  <p:embed/>
                </p:oleObj>
              </mc:Choice>
              <mc:Fallback>
                <p:oleObj name="PhotoImpact" r:id="rId3" imgW="8432800" imgH="5626100" progId="PI3.Image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D28B41B3-550D-6044-AA9A-EAE7A11E6D00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1"/>
                        <a:ext cx="7924800" cy="550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422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9" name="Rectangle 5">
            <a:extLst>
              <a:ext uri="{FF2B5EF4-FFF2-40B4-BE49-F238E27FC236}">
                <a16:creationId xmlns:a16="http://schemas.microsoft.com/office/drawing/2014/main" id="{8D890EF2-C278-F44D-BAAD-9F0E7EE25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>
                <a:ea typeface="新細明體" pitchFamily="18" charset="-120"/>
              </a:rPr>
              <a:t>三位開關</a:t>
            </a:r>
          </a:p>
        </p:txBody>
      </p:sp>
      <p:graphicFrame>
        <p:nvGraphicFramePr>
          <p:cNvPr id="26627" name="Object 4">
            <a:extLst>
              <a:ext uri="{FF2B5EF4-FFF2-40B4-BE49-F238E27FC236}">
                <a16:creationId xmlns:a16="http://schemas.microsoft.com/office/drawing/2014/main" id="{50C1ACA7-3036-F04C-A0E1-E9BAA625D22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524000" y="1295400"/>
          <a:ext cx="6477000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PhotoImpact" r:id="rId3" imgW="6718300" imgH="2984500" progId="PI3.Image">
                  <p:embed/>
                </p:oleObj>
              </mc:Choice>
              <mc:Fallback>
                <p:oleObj name="PhotoImpact" r:id="rId3" imgW="6718300" imgH="2984500" progId="PI3.Image">
                  <p:embed/>
                  <p:pic>
                    <p:nvPicPr>
                      <p:cNvPr id="26627" name="Object 4">
                        <a:extLst>
                          <a:ext uri="{FF2B5EF4-FFF2-40B4-BE49-F238E27FC236}">
                            <a16:creationId xmlns:a16="http://schemas.microsoft.com/office/drawing/2014/main" id="{50C1ACA7-3036-F04C-A0E1-E9BAA625D2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295400"/>
                        <a:ext cx="6477000" cy="287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Text Box 7">
            <a:extLst>
              <a:ext uri="{FF2B5EF4-FFF2-40B4-BE49-F238E27FC236}">
                <a16:creationId xmlns:a16="http://schemas.microsoft.com/office/drawing/2014/main" id="{252508B1-A623-7742-A372-C3E967F63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419601"/>
            <a:ext cx="4953000" cy="180657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NOTE</a:t>
            </a:r>
            <a:r>
              <a:rPr lang="zh-TW" altLang="en-US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：</a:t>
            </a:r>
          </a:p>
          <a:p>
            <a:pPr algn="l" eaLnBrk="1" hangingPunct="1">
              <a:spcBef>
                <a:spcPct val="50000"/>
              </a:spcBef>
            </a:pPr>
            <a:r>
              <a:rPr lang="zh-TW" altLang="en-US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          位置 </a:t>
            </a:r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  </a:t>
            </a:r>
            <a:r>
              <a:rPr lang="zh-TW" altLang="en-US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關閉電源</a:t>
            </a:r>
          </a:p>
          <a:p>
            <a:pPr algn="l" eaLnBrk="1" hangingPunct="1">
              <a:spcBef>
                <a:spcPct val="50000"/>
              </a:spcBef>
            </a:pPr>
            <a:r>
              <a:rPr lang="zh-TW" altLang="en-US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          位置 </a:t>
            </a:r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  </a:t>
            </a:r>
            <a:r>
              <a:rPr lang="zh-TW" altLang="en-US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開啟電源</a:t>
            </a:r>
          </a:p>
          <a:p>
            <a:pPr algn="l" eaLnBrk="1" hangingPunct="1">
              <a:spcBef>
                <a:spcPct val="50000"/>
              </a:spcBef>
            </a:pPr>
            <a:r>
              <a:rPr lang="zh-TW" altLang="en-US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          位置 </a:t>
            </a:r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2  </a:t>
            </a:r>
            <a:r>
              <a:rPr lang="zh-TW" altLang="en-US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開啟伺服馬達電源</a:t>
            </a:r>
          </a:p>
        </p:txBody>
      </p:sp>
    </p:spTree>
    <p:extLst>
      <p:ext uri="{BB962C8B-B14F-4D97-AF65-F5344CB8AC3E}">
        <p14:creationId xmlns:p14="http://schemas.microsoft.com/office/powerpoint/2010/main" val="396278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3231654"/>
          </a:xfrm>
        </p:spPr>
        <p:txBody>
          <a:bodyPr/>
          <a:lstStyle/>
          <a:p>
            <a:r>
              <a:rPr lang="en-US" altLang="zh-TW" dirty="0"/>
              <a:t>LED (Light-emitting diode): </a:t>
            </a:r>
            <a:r>
              <a:rPr lang="zh-TW" altLang="en-US" dirty="0"/>
              <a:t>發光二極體</a:t>
            </a:r>
            <a:endParaRPr lang="en-US" altLang="zh-TW" dirty="0"/>
          </a:p>
          <a:p>
            <a:pPr lvl="1"/>
            <a:r>
              <a:rPr lang="zh-TW" altLang="en-US" dirty="0"/>
              <a:t>發光的半導體電子元件</a:t>
            </a:r>
            <a:endParaRPr lang="en-US" altLang="zh-TW" dirty="0"/>
          </a:p>
          <a:p>
            <a:pPr lvl="1"/>
            <a:r>
              <a:rPr lang="zh-TW" altLang="en-US" dirty="0"/>
              <a:t>熱門的指示燈選擇 </a:t>
            </a:r>
            <a:r>
              <a:rPr lang="en-US" altLang="zh-TW" dirty="0"/>
              <a:t>/</a:t>
            </a:r>
            <a:r>
              <a:rPr lang="zh-TW" altLang="en-US" dirty="0"/>
              <a:t> 因為它的低電源供應及使用期限長</a:t>
            </a:r>
            <a:endParaRPr lang="en-US" altLang="zh-TW" dirty="0"/>
          </a:p>
          <a:p>
            <a:pPr lvl="1"/>
            <a:r>
              <a:rPr lang="zh-TW" altLang="en-US" dirty="0"/>
              <a:t>利用電源供應來控制指示燈的明暗</a:t>
            </a:r>
            <a:endParaRPr lang="en-US" altLang="zh-TW" dirty="0"/>
          </a:p>
          <a:p>
            <a:pPr lvl="1"/>
            <a:r>
              <a:rPr lang="en-US" altLang="zh-TW" dirty="0"/>
              <a:t>1962</a:t>
            </a:r>
            <a:r>
              <a:rPr lang="zh-TW" altLang="en-US" dirty="0"/>
              <a:t>年出現，早期只能夠發出低光度的紅光，被</a:t>
            </a:r>
            <a:r>
              <a:rPr lang="en-US" altLang="zh-TW" dirty="0"/>
              <a:t>HP</a:t>
            </a:r>
            <a:r>
              <a:rPr lang="zh-TW" altLang="en-US" dirty="0"/>
              <a:t>買下專利後當作指示燈利用。及後發展出其他單色光的版本，時至今日，能夠發出的光已經遍及可見光、紅外線及紫外線。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LED</a:t>
            </a:r>
            <a:endParaRPr lang="zh-TW" altLang="en-US" dirty="0"/>
          </a:p>
        </p:txBody>
      </p:sp>
      <p:pic>
        <p:nvPicPr>
          <p:cNvPr id="7170" name="Picture 2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5" y="4851239"/>
            <a:ext cx="3266771" cy="183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28"/>
          <p:cNvPicPr>
            <a:picLocks noChangeAspect="1" noChangeArrowheads="1"/>
          </p:cNvPicPr>
          <p:nvPr/>
        </p:nvPicPr>
        <p:blipFill>
          <a:blip r:embed="rId3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92" y="4653137"/>
            <a:ext cx="1180371" cy="205125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ãLED æç¤º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5965" r="5432" b="14650"/>
          <a:stretch/>
        </p:blipFill>
        <p:spPr bwMode="auto">
          <a:xfrm>
            <a:off x="1098327" y="5373217"/>
            <a:ext cx="2164153" cy="131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ãLED å°ç¶ äºº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47" y="5013177"/>
            <a:ext cx="1127476" cy="169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800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3724096"/>
          </a:xfrm>
        </p:spPr>
        <p:txBody>
          <a:bodyPr/>
          <a:lstStyle/>
          <a:p>
            <a:r>
              <a:rPr lang="zh-TW" altLang="en-US" dirty="0"/>
              <a:t>二極體是一個單向的篩選閥</a:t>
            </a:r>
            <a:endParaRPr lang="en-US" altLang="zh-TW" dirty="0"/>
          </a:p>
          <a:p>
            <a:pPr lvl="1"/>
            <a:r>
              <a:rPr lang="zh-TW" altLang="en-US" dirty="0"/>
              <a:t>電流只能從一個方向流過</a:t>
            </a:r>
            <a:endParaRPr lang="en-US" altLang="zh-TW" dirty="0"/>
          </a:p>
          <a:p>
            <a:r>
              <a:rPr lang="en-US" altLang="zh-TW" dirty="0"/>
              <a:t>LED(</a:t>
            </a:r>
            <a:r>
              <a:rPr lang="zh-TW" altLang="en-US" dirty="0"/>
              <a:t>發光二極體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當電流流過時發光的二極體</a:t>
            </a:r>
            <a:endParaRPr lang="en-US" altLang="zh-TW" dirty="0"/>
          </a:p>
          <a:p>
            <a:r>
              <a:rPr lang="en-US" altLang="zh-TW" dirty="0"/>
              <a:t>LED</a:t>
            </a:r>
            <a:r>
              <a:rPr lang="zh-TW" altLang="en-US" dirty="0"/>
              <a:t>連結標示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正極</a:t>
            </a:r>
            <a:r>
              <a:rPr lang="en-US" altLang="zh-TW" dirty="0"/>
              <a:t>: </a:t>
            </a:r>
            <a:r>
              <a:rPr lang="zh-TW" altLang="en-US" dirty="0"/>
              <a:t>連接</a:t>
            </a:r>
            <a:r>
              <a:rPr lang="en-US" altLang="zh-TW" dirty="0"/>
              <a:t>+</a:t>
            </a:r>
            <a:r>
              <a:rPr lang="zh-TW" altLang="en-US" dirty="0"/>
              <a:t>端</a:t>
            </a:r>
            <a:endParaRPr lang="en-US" altLang="zh-TW" dirty="0"/>
          </a:p>
          <a:p>
            <a:pPr lvl="2"/>
            <a:r>
              <a:rPr lang="zh-TW" altLang="en-US" dirty="0"/>
              <a:t>較</a:t>
            </a:r>
            <a:r>
              <a:rPr lang="zh-TW" altLang="en-US" dirty="0">
                <a:solidFill>
                  <a:srgbClr val="FF0000"/>
                </a:solidFill>
              </a:rPr>
              <a:t>長</a:t>
            </a:r>
            <a:r>
              <a:rPr lang="zh-TW" altLang="en-US" dirty="0"/>
              <a:t>的一端</a:t>
            </a:r>
            <a:r>
              <a:rPr lang="en-US" altLang="zh-TW" dirty="0"/>
              <a:t>.</a:t>
            </a:r>
          </a:p>
          <a:p>
            <a:pPr lvl="1"/>
            <a:r>
              <a:rPr lang="zh-TW" altLang="en-US" dirty="0">
                <a:solidFill>
                  <a:srgbClr val="0000FF"/>
                </a:solidFill>
              </a:rPr>
              <a:t>負極</a:t>
            </a:r>
            <a:r>
              <a:rPr lang="en-US" altLang="zh-TW" dirty="0"/>
              <a:t>: </a:t>
            </a:r>
            <a:r>
              <a:rPr lang="zh-TW" altLang="en-US" dirty="0"/>
              <a:t>連接 </a:t>
            </a:r>
            <a:r>
              <a:rPr lang="en-US" altLang="zh-TW" dirty="0"/>
              <a:t>– </a:t>
            </a:r>
            <a:r>
              <a:rPr lang="zh-TW" altLang="en-US" dirty="0"/>
              <a:t>端</a:t>
            </a:r>
            <a:endParaRPr lang="en-US" altLang="zh-TW" dirty="0"/>
          </a:p>
          <a:p>
            <a:pPr lvl="2"/>
            <a:r>
              <a:rPr lang="zh-TW" altLang="en-US" dirty="0"/>
              <a:t>較</a:t>
            </a:r>
            <a:r>
              <a:rPr lang="zh-TW" altLang="en-US" dirty="0">
                <a:solidFill>
                  <a:srgbClr val="0000FF"/>
                </a:solidFill>
              </a:rPr>
              <a:t>短</a:t>
            </a:r>
            <a:r>
              <a:rPr lang="zh-TW" altLang="en-US" dirty="0"/>
              <a:t>的一端</a:t>
            </a:r>
            <a:r>
              <a:rPr lang="en-US" altLang="zh-TW" dirty="0"/>
              <a:t>,</a:t>
            </a:r>
            <a:r>
              <a:rPr lang="zh-TW" altLang="en-US" dirty="0"/>
              <a:t>而且會較為扁平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LED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/>
          <a:stretch>
            <a:fillRect/>
          </a:stretch>
        </p:blipFill>
        <p:spPr bwMode="auto">
          <a:xfrm>
            <a:off x="7043002" y="3646491"/>
            <a:ext cx="1307351" cy="25254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ãäºæ¥µé«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566" y="1484784"/>
            <a:ext cx="2623720" cy="12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ãäºæ¥µé«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18"/>
          <a:stretch/>
        </p:blipFill>
        <p:spPr bwMode="auto">
          <a:xfrm>
            <a:off x="6476566" y="3133110"/>
            <a:ext cx="2623720" cy="43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 flipV="1">
            <a:off x="7696678" y="3083724"/>
            <a:ext cx="108000" cy="144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7812208" y="3083724"/>
            <a:ext cx="108000" cy="144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65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3970318"/>
          </a:xfrm>
        </p:spPr>
        <p:txBody>
          <a:bodyPr/>
          <a:lstStyle/>
          <a:p>
            <a:r>
              <a:rPr lang="en-US" altLang="zh-TW" dirty="0"/>
              <a:t>LED</a:t>
            </a:r>
            <a:r>
              <a:rPr lang="zh-TW" altLang="en-US" dirty="0"/>
              <a:t>只有很極微小的電阻，如果沒有電阻在電路中，一個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伏特供電源會燒壞掉</a:t>
            </a:r>
            <a:r>
              <a:rPr lang="en-US" altLang="zh-TW" dirty="0">
                <a:solidFill>
                  <a:srgbClr val="FF0000"/>
                </a:solidFill>
              </a:rPr>
              <a:t>LED</a:t>
            </a:r>
            <a:r>
              <a:rPr lang="zh-TW" altLang="en-US" dirty="0">
                <a:solidFill>
                  <a:srgbClr val="FF0000"/>
                </a:solidFill>
              </a:rPr>
              <a:t>燈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電阻器是一種在電路中用來限制</a:t>
            </a:r>
            <a:br>
              <a:rPr lang="en-US" altLang="zh-TW" dirty="0"/>
            </a:br>
            <a:r>
              <a:rPr lang="zh-TW" altLang="en-US" dirty="0"/>
              <a:t>電流量的裝置</a:t>
            </a:r>
            <a:endParaRPr lang="en-US" altLang="zh-TW" dirty="0"/>
          </a:p>
          <a:p>
            <a:pPr lvl="1"/>
            <a:r>
              <a:rPr lang="zh-TW" altLang="en-US" dirty="0"/>
              <a:t>它的體積很小</a:t>
            </a:r>
            <a:endParaRPr lang="en-US" altLang="zh-TW" dirty="0"/>
          </a:p>
          <a:p>
            <a:pPr lvl="1"/>
            <a:r>
              <a:rPr lang="zh-TW" altLang="en-US" dirty="0"/>
              <a:t>而且其中的顏色用來辨別它的電阻值</a:t>
            </a:r>
            <a:endParaRPr lang="en-US" altLang="zh-TW" dirty="0"/>
          </a:p>
          <a:p>
            <a:pPr lvl="2"/>
            <a:r>
              <a:rPr lang="en-US" altLang="zh-TW" dirty="0"/>
              <a:t>1st </a:t>
            </a:r>
            <a:r>
              <a:rPr lang="zh-TW" altLang="en-US" dirty="0"/>
              <a:t>條紋</a:t>
            </a:r>
            <a:r>
              <a:rPr lang="en-US" altLang="zh-TW" dirty="0"/>
              <a:t>: 1st </a:t>
            </a:r>
            <a:r>
              <a:rPr lang="zh-TW" altLang="en-US" dirty="0"/>
              <a:t>數字</a:t>
            </a:r>
          </a:p>
          <a:p>
            <a:pPr lvl="2"/>
            <a:r>
              <a:rPr lang="en-US" altLang="zh-TW" dirty="0"/>
              <a:t>2nd </a:t>
            </a:r>
            <a:r>
              <a:rPr lang="zh-TW" altLang="en-US" dirty="0"/>
              <a:t>條紋</a:t>
            </a:r>
            <a:r>
              <a:rPr lang="en-US" altLang="zh-TW" dirty="0"/>
              <a:t>: 2nd </a:t>
            </a:r>
            <a:r>
              <a:rPr lang="zh-TW" altLang="en-US" dirty="0"/>
              <a:t>數字</a:t>
            </a:r>
          </a:p>
          <a:p>
            <a:pPr lvl="2"/>
            <a:r>
              <a:rPr lang="en-US" altLang="zh-TW" dirty="0"/>
              <a:t>3rd </a:t>
            </a:r>
            <a:r>
              <a:rPr lang="zh-TW" altLang="en-US" dirty="0"/>
              <a:t>條紋</a:t>
            </a:r>
            <a:r>
              <a:rPr lang="en-US" altLang="zh-TW" dirty="0"/>
              <a:t>: </a:t>
            </a:r>
            <a:r>
              <a:rPr lang="zh-TW" altLang="en-US" dirty="0"/>
              <a:t>零的個位數</a:t>
            </a:r>
          </a:p>
          <a:p>
            <a:pPr lvl="2"/>
            <a:r>
              <a:rPr lang="en-US" altLang="zh-TW" dirty="0"/>
              <a:t>4th </a:t>
            </a:r>
            <a:r>
              <a:rPr lang="zh-TW" altLang="en-US" dirty="0"/>
              <a:t>條紋 </a:t>
            </a:r>
            <a:r>
              <a:rPr lang="en-US" altLang="zh-TW" dirty="0"/>
              <a:t>(</a:t>
            </a:r>
            <a:r>
              <a:rPr lang="zh-TW" altLang="en-US" dirty="0"/>
              <a:t>如果有標示</a:t>
            </a:r>
            <a:r>
              <a:rPr lang="en-US" altLang="zh-TW" dirty="0"/>
              <a:t>)</a:t>
            </a:r>
            <a:r>
              <a:rPr lang="zh-TW" altLang="en-US" dirty="0"/>
              <a:t>：誤差百分比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電阻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1" r="61957" b="43092"/>
          <a:stretch/>
        </p:blipFill>
        <p:spPr bwMode="auto">
          <a:xfrm>
            <a:off x="6609184" y="2636912"/>
            <a:ext cx="2808312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707486" y="2731622"/>
            <a:ext cx="31899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dirty="0">
                <a:latin typeface="+mn-ea"/>
              </a:rPr>
              <a:t>P02</a:t>
            </a:r>
            <a:endParaRPr lang="zh-TW" altLang="en-US" sz="1400" dirty="0"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1119" y="3840658"/>
            <a:ext cx="4135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dirty="0">
                <a:latin typeface="+mn-ea"/>
              </a:rPr>
              <a:t>GND</a:t>
            </a:r>
            <a:endParaRPr lang="zh-TW" altLang="en-US" sz="1400" dirty="0">
              <a:latin typeface="+mn-ea"/>
            </a:endParaRPr>
          </a:p>
        </p:txBody>
      </p:sp>
      <p:sp>
        <p:nvSpPr>
          <p:cNvPr id="7" name="Oval 5"/>
          <p:cNvSpPr/>
          <p:nvPr/>
        </p:nvSpPr>
        <p:spPr>
          <a:xfrm>
            <a:off x="7435074" y="2503358"/>
            <a:ext cx="828000" cy="82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lum bright="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24" y="5024754"/>
            <a:ext cx="2345432" cy="105327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46" y="4894707"/>
            <a:ext cx="3238500" cy="14001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33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35752"/>
            <a:ext cx="8840784" cy="2984986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sz="2900" dirty="0"/>
              <a:t>電阻器標示</a:t>
            </a:r>
            <a:endParaRPr lang="en-US" altLang="zh-TW" sz="2900" dirty="0"/>
          </a:p>
          <a:p>
            <a:pPr lvl="1"/>
            <a:r>
              <a:rPr lang="zh-TW" altLang="en-US" sz="2900" dirty="0"/>
              <a:t>第一個條紋是黃色，它對應到的是</a:t>
            </a:r>
            <a:r>
              <a:rPr lang="en-US" altLang="zh-TW" sz="2900" dirty="0"/>
              <a:t>4</a:t>
            </a:r>
          </a:p>
          <a:p>
            <a:pPr lvl="1"/>
            <a:r>
              <a:rPr lang="zh-TW" altLang="en-US" sz="2900" dirty="0"/>
              <a:t>第二個條紋是紫色，它對應到的是</a:t>
            </a:r>
            <a:r>
              <a:rPr lang="en-US" altLang="zh-TW" sz="2900" dirty="0"/>
              <a:t>7</a:t>
            </a:r>
          </a:p>
          <a:p>
            <a:pPr lvl="1"/>
            <a:r>
              <a:rPr lang="zh-TW" altLang="en-US" sz="2900" dirty="0"/>
              <a:t>第三個條紋是棕色，它對應到的是</a:t>
            </a:r>
            <a:r>
              <a:rPr lang="en-US" altLang="zh-TW" sz="2900" dirty="0"/>
              <a:t>1</a:t>
            </a:r>
            <a:endParaRPr lang="zh-TW" altLang="en-US" sz="2900" dirty="0"/>
          </a:p>
          <a:p>
            <a:pPr lvl="1"/>
            <a:r>
              <a:rPr lang="zh-TW" altLang="en-US" sz="2900" dirty="0"/>
              <a:t>它表示加一個零在前兩個數字的右邊</a:t>
            </a:r>
          </a:p>
          <a:p>
            <a:pPr lvl="2"/>
            <a:r>
              <a:rPr lang="zh-TW" altLang="en-US" sz="2900" dirty="0"/>
              <a:t>黃</a:t>
            </a:r>
            <a:r>
              <a:rPr lang="en-US" altLang="zh-TW" sz="2900" dirty="0"/>
              <a:t>-</a:t>
            </a:r>
            <a:r>
              <a:rPr lang="zh-TW" altLang="en-US" sz="2900" dirty="0"/>
              <a:t>紫</a:t>
            </a:r>
            <a:r>
              <a:rPr lang="en-US" altLang="zh-TW" sz="2900" dirty="0"/>
              <a:t>-</a:t>
            </a:r>
            <a:r>
              <a:rPr lang="zh-TW" altLang="en-US" sz="2900" dirty="0"/>
              <a:t>棕 ＝ </a:t>
            </a:r>
            <a:r>
              <a:rPr lang="en-US" altLang="zh-TW" sz="2900" dirty="0"/>
              <a:t>4-7-0</a:t>
            </a:r>
          </a:p>
          <a:p>
            <a:pPr lvl="2"/>
            <a:r>
              <a:rPr lang="en-US" altLang="zh-TW" sz="2900" dirty="0"/>
              <a:t>470 </a:t>
            </a:r>
            <a:r>
              <a:rPr lang="zh-TW" altLang="en-US" sz="2900" dirty="0"/>
              <a:t>歐姆 或 </a:t>
            </a:r>
            <a:r>
              <a:rPr lang="en-US" altLang="zh-TW" sz="2900" dirty="0"/>
              <a:t>470</a:t>
            </a:r>
            <a:r>
              <a:rPr lang="en-US" altLang="zh-TW" sz="2900" dirty="0">
                <a:sym typeface="Symbol" pitchFamily="18" charset="2"/>
              </a:rPr>
              <a:t> </a:t>
            </a:r>
            <a:endParaRPr lang="en-US" altLang="zh-TW" sz="2900" dirty="0"/>
          </a:p>
          <a:p>
            <a:pPr lvl="1"/>
            <a:r>
              <a:rPr lang="zh-TW" altLang="en-US" sz="2900" dirty="0"/>
              <a:t>誤差百分比是指多少百分比內可能會有</a:t>
            </a:r>
            <a:br>
              <a:rPr lang="en-US" altLang="zh-TW" sz="2900" dirty="0"/>
            </a:br>
            <a:r>
              <a:rPr lang="zh-TW" altLang="en-US" sz="2900" dirty="0"/>
              <a:t>的誤差以下為為其標示</a:t>
            </a:r>
            <a:r>
              <a:rPr lang="en-US" altLang="zh-TW" sz="2900" dirty="0"/>
              <a:t>:</a:t>
            </a:r>
          </a:p>
          <a:p>
            <a:pPr lvl="2"/>
            <a:r>
              <a:rPr lang="zh-TW" altLang="en-US" sz="2900" dirty="0"/>
              <a:t>金色</a:t>
            </a:r>
            <a:r>
              <a:rPr lang="en-US" altLang="zh-TW" sz="2900" dirty="0"/>
              <a:t>:   5%</a:t>
            </a:r>
          </a:p>
          <a:p>
            <a:pPr lvl="2"/>
            <a:r>
              <a:rPr lang="zh-TW" altLang="en-US" sz="2900" dirty="0"/>
              <a:t>銀色</a:t>
            </a:r>
            <a:r>
              <a:rPr lang="en-US" altLang="zh-TW" sz="2900" dirty="0"/>
              <a:t>: 10%</a:t>
            </a:r>
          </a:p>
          <a:p>
            <a:pPr lvl="2"/>
            <a:r>
              <a:rPr lang="en-US" altLang="zh-TW" sz="2900" dirty="0"/>
              <a:t> </a:t>
            </a:r>
            <a:r>
              <a:rPr lang="zh-TW" altLang="en-US" sz="2900" dirty="0"/>
              <a:t>沒有標示</a:t>
            </a:r>
            <a:r>
              <a:rPr lang="en-US" altLang="zh-TW" sz="2900" dirty="0"/>
              <a:t>: 20%</a:t>
            </a:r>
          </a:p>
          <a:p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電阻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33" y="4289539"/>
            <a:ext cx="3611563" cy="16335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56" y="1580442"/>
            <a:ext cx="1944216" cy="422482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89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3724096"/>
          </a:xfrm>
        </p:spPr>
        <p:txBody>
          <a:bodyPr/>
          <a:lstStyle/>
          <a:p>
            <a:r>
              <a:rPr lang="en-US" altLang="zh-TW" dirty="0"/>
              <a:t>V=IR  or  I=V/R</a:t>
            </a:r>
          </a:p>
          <a:p>
            <a:r>
              <a:rPr lang="zh-TW" altLang="en-US" dirty="0"/>
              <a:t>歐姆定律說明</a:t>
            </a:r>
            <a:endParaRPr lang="en-US" altLang="zh-TW" dirty="0"/>
          </a:p>
          <a:p>
            <a:pPr lvl="1"/>
            <a:r>
              <a:rPr lang="zh-TW" altLang="en-US" dirty="0"/>
              <a:t>在統一個電路裡，電流</a:t>
            </a:r>
            <a:r>
              <a:rPr lang="en-US" altLang="zh-TW" dirty="0"/>
              <a:t>(I)</a:t>
            </a:r>
            <a:r>
              <a:rPr lang="zh-TW" altLang="en-US" dirty="0"/>
              <a:t>的總和會</a:t>
            </a:r>
            <a:endParaRPr lang="en-US" altLang="zh-TW" dirty="0"/>
          </a:p>
          <a:p>
            <a:pPr lvl="2"/>
            <a:r>
              <a:rPr lang="zh-TW" altLang="en-US" dirty="0"/>
              <a:t>正比於實際電壓 </a:t>
            </a:r>
            <a:r>
              <a:rPr lang="en-US" altLang="zh-TW" dirty="0"/>
              <a:t>V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zh-TW" altLang="en-US" dirty="0"/>
              <a:t>反比於電阻 </a:t>
            </a:r>
            <a:r>
              <a:rPr lang="en-US" altLang="zh-TW" dirty="0"/>
              <a:t>R</a:t>
            </a:r>
          </a:p>
          <a:p>
            <a:pPr lvl="1"/>
            <a:r>
              <a:rPr lang="zh-TW" altLang="en-US" dirty="0"/>
              <a:t>當電阻提高時</a:t>
            </a:r>
            <a:r>
              <a:rPr lang="en-US" altLang="zh-TW" dirty="0"/>
              <a:t>,</a:t>
            </a:r>
            <a:r>
              <a:rPr lang="zh-TW" altLang="en-US" dirty="0"/>
              <a:t>電流就會減少</a:t>
            </a:r>
            <a:endParaRPr lang="en-US" altLang="zh-TW" dirty="0"/>
          </a:p>
          <a:p>
            <a:r>
              <a:rPr lang="zh-TW" altLang="en-US" dirty="0"/>
              <a:t>依歐姆定律</a:t>
            </a:r>
            <a:endParaRPr lang="en-US" altLang="zh-TW" dirty="0"/>
          </a:p>
          <a:p>
            <a:pPr lvl="1"/>
            <a:r>
              <a:rPr lang="zh-TW" altLang="en-US" dirty="0"/>
              <a:t>如果電阻</a:t>
            </a:r>
            <a:r>
              <a:rPr lang="en-US" altLang="zh-TW" dirty="0"/>
              <a:t>(R)</a:t>
            </a:r>
            <a:r>
              <a:rPr lang="zh-TW" altLang="en-US" dirty="0"/>
              <a:t>為 </a:t>
            </a:r>
            <a:r>
              <a:rPr lang="en-US" altLang="zh-TW" dirty="0"/>
              <a:t>1 </a:t>
            </a:r>
            <a:r>
              <a:rPr lang="en-US" altLang="zh-TW" dirty="0">
                <a:sym typeface="Symbol" pitchFamily="18" charset="2"/>
              </a:rPr>
              <a:t>(</a:t>
            </a:r>
            <a:r>
              <a:rPr lang="zh-TW" altLang="en-US" dirty="0">
                <a:sym typeface="Symbol" pitchFamily="18" charset="2"/>
              </a:rPr>
              <a:t>歐</a:t>
            </a:r>
            <a:r>
              <a:rPr lang="zh-TW" altLang="en-US" dirty="0"/>
              <a:t>姆</a:t>
            </a:r>
            <a:r>
              <a:rPr lang="en-US" altLang="zh-TW" dirty="0">
                <a:sym typeface="Symbol" pitchFamily="18" charset="2"/>
              </a:rPr>
              <a:t>)</a:t>
            </a:r>
            <a:r>
              <a:rPr lang="en-US" altLang="zh-TW" dirty="0"/>
              <a:t>, </a:t>
            </a:r>
            <a:r>
              <a:rPr lang="zh-TW" altLang="en-US" dirty="0"/>
              <a:t>有多少的電流</a:t>
            </a:r>
            <a:r>
              <a:rPr lang="en-US" altLang="zh-TW" dirty="0"/>
              <a:t>(I)</a:t>
            </a:r>
            <a:r>
              <a:rPr lang="zh-TW" altLang="en-US" dirty="0"/>
              <a:t>會流過</a:t>
            </a:r>
            <a:r>
              <a:rPr lang="en-US" altLang="zh-TW" dirty="0"/>
              <a:t>LED?</a:t>
            </a:r>
          </a:p>
          <a:p>
            <a:pPr lvl="2"/>
            <a:r>
              <a:rPr lang="zh-TW" altLang="en-US" dirty="0"/>
              <a:t>一個</a:t>
            </a:r>
            <a:r>
              <a:rPr lang="en-US" altLang="zh-TW" dirty="0"/>
              <a:t>LED</a:t>
            </a:r>
            <a:r>
              <a:rPr lang="zh-TW" altLang="en-US" dirty="0"/>
              <a:t>大概會降低 </a:t>
            </a:r>
            <a:r>
              <a:rPr lang="en-US" altLang="zh-TW" dirty="0"/>
              <a:t>1.4V</a:t>
            </a:r>
            <a:r>
              <a:rPr lang="zh-TW" altLang="en-US" dirty="0"/>
              <a:t>，所以電壓剩下</a:t>
            </a:r>
            <a:r>
              <a:rPr lang="en-US" altLang="zh-TW" dirty="0"/>
              <a:t>3.6V</a:t>
            </a:r>
          </a:p>
          <a:p>
            <a:pPr lvl="2"/>
            <a:r>
              <a:rPr lang="en-US" altLang="zh-TW" dirty="0"/>
              <a:t>I = (5V-1.4V)/1</a:t>
            </a:r>
            <a:r>
              <a:rPr lang="en-US" altLang="zh-TW" dirty="0">
                <a:sym typeface="Symbol" pitchFamily="18" charset="2"/>
              </a:rPr>
              <a:t></a:t>
            </a:r>
            <a:r>
              <a:rPr lang="en-US" altLang="zh-TW" dirty="0"/>
              <a:t> = 3.6 A</a:t>
            </a:r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歐姆定律</a:t>
            </a:r>
          </a:p>
        </p:txBody>
      </p:sp>
    </p:spTree>
    <p:extLst>
      <p:ext uri="{BB962C8B-B14F-4D97-AF65-F5344CB8AC3E}">
        <p14:creationId xmlns:p14="http://schemas.microsoft.com/office/powerpoint/2010/main" val="2116917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138773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 470</a:t>
            </a:r>
            <a:r>
              <a:rPr lang="en-US" altLang="zh-TW" dirty="0">
                <a:sym typeface="Symbol" pitchFamily="18" charset="2"/>
              </a:rPr>
              <a:t></a:t>
            </a:r>
            <a:r>
              <a:rPr lang="en-US" altLang="zh-TW" dirty="0"/>
              <a:t> </a:t>
            </a:r>
            <a:r>
              <a:rPr lang="zh-TW" altLang="en-US" dirty="0"/>
              <a:t>的電阻與</a:t>
            </a:r>
            <a:r>
              <a:rPr lang="en-US" altLang="zh-TW" dirty="0"/>
              <a:t>LED</a:t>
            </a:r>
            <a:r>
              <a:rPr lang="zh-TW" altLang="en-US" dirty="0"/>
              <a:t>串聯</a:t>
            </a:r>
            <a:endParaRPr lang="en-US" altLang="zh-TW" dirty="0"/>
          </a:p>
          <a:p>
            <a:r>
              <a:rPr lang="en-US" altLang="zh-TW" dirty="0"/>
              <a:t>I = (5V-1.4V)/470</a:t>
            </a:r>
            <a:r>
              <a:rPr lang="en-US" altLang="zh-TW" dirty="0">
                <a:sym typeface="Symbol" pitchFamily="18" charset="2"/>
              </a:rPr>
              <a:t></a:t>
            </a:r>
            <a:r>
              <a:rPr lang="en-US" altLang="zh-TW" dirty="0"/>
              <a:t> = 0.0077 A or 7.7mA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歐姆定律</a:t>
            </a:r>
            <a:endParaRPr lang="zh-TW" alt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1" r="61957" b="43092"/>
          <a:stretch/>
        </p:blipFill>
        <p:spPr bwMode="auto">
          <a:xfrm>
            <a:off x="6537176" y="3068960"/>
            <a:ext cx="2808312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635478" y="3163670"/>
            <a:ext cx="31899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dirty="0">
                <a:latin typeface="+mn-ea"/>
              </a:rPr>
              <a:t>P02</a:t>
            </a:r>
            <a:endParaRPr lang="zh-TW" altLang="en-US" sz="1400" dirty="0">
              <a:latin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319111" y="4272706"/>
            <a:ext cx="4135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dirty="0">
                <a:latin typeface="+mn-ea"/>
              </a:rPr>
              <a:t>GND</a:t>
            </a:r>
            <a:endParaRPr lang="zh-TW" altLang="en-US" sz="1400" dirty="0">
              <a:latin typeface="+mn-ea"/>
            </a:endParaRPr>
          </a:p>
        </p:txBody>
      </p:sp>
      <p:sp>
        <p:nvSpPr>
          <p:cNvPr id="9" name="Oval 5"/>
          <p:cNvSpPr/>
          <p:nvPr/>
        </p:nvSpPr>
        <p:spPr>
          <a:xfrm>
            <a:off x="7363066" y="2935406"/>
            <a:ext cx="828000" cy="82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41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98771" y="1358777"/>
            <a:ext cx="1627973" cy="400110"/>
          </a:xfrm>
        </p:spPr>
        <p:txBody>
          <a:bodyPr/>
          <a:lstStyle/>
          <a:p>
            <a:pPr algn="ctr"/>
            <a:r>
              <a:rPr lang="zh-TW" altLang="en-US" dirty="0"/>
              <a:t>硬體圖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E3C01B-1905-4BDC-8EE5-E15C8314754B}" type="slidenum">
              <a:rPr lang="en-US" altLang="zh-TW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6713938" y="1358777"/>
            <a:ext cx="16279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-257175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0822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kern="0" dirty="0"/>
              <a:t>腳位說明圖</a:t>
            </a:r>
          </a:p>
        </p:txBody>
      </p:sp>
      <p:pic>
        <p:nvPicPr>
          <p:cNvPr id="2050" name="Picture 2" descr="https://blog.adafruit.com/wp-content/uploads/2015/04/50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19" y="2352486"/>
            <a:ext cx="3643275" cy="27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1" y="2216290"/>
            <a:ext cx="4251325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853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57186" y="806287"/>
            <a:ext cx="8647611" cy="1138773"/>
          </a:xfrm>
        </p:spPr>
        <p:txBody>
          <a:bodyPr/>
          <a:lstStyle/>
          <a:p>
            <a:r>
              <a:rPr lang="zh-TW" altLang="en-US" dirty="0"/>
              <a:t>電路測試區域，可以快速地連接電子零件</a:t>
            </a:r>
            <a:endParaRPr lang="en-US" altLang="zh-TW" dirty="0"/>
          </a:p>
          <a:p>
            <a:r>
              <a:rPr lang="zh-TW" altLang="en-US" dirty="0"/>
              <a:t>同一列中的插槽可以互相通電，可以用來連結不同的電子裝置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麵包板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8" t="11525" r="-1186" b="1247"/>
          <a:stretch/>
        </p:blipFill>
        <p:spPr bwMode="auto">
          <a:xfrm>
            <a:off x="635725" y="3046488"/>
            <a:ext cx="2142877" cy="272515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754206" y="3115458"/>
            <a:ext cx="792088" cy="180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791813" y="3416636"/>
            <a:ext cx="792088" cy="180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39458" y="3692931"/>
            <a:ext cx="792088" cy="180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774857" y="4284194"/>
            <a:ext cx="792088" cy="180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121218" y="3115457"/>
            <a:ext cx="3645243" cy="369332"/>
          </a:xfrm>
          <a:prstGeom prst="rect">
            <a:avLst/>
          </a:prstGeom>
          <a:noFill/>
          <a:ln w="317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1800" dirty="0">
                <a:solidFill>
                  <a:srgbClr val="C00000"/>
                </a:solidFill>
                <a:latin typeface="微軟正黑體" panose="020B0604030504040204" pitchFamily="34" charset="-120"/>
              </a:rPr>
              <a:t>同一行中</a:t>
            </a:r>
            <a:r>
              <a:rPr lang="en-US" altLang="zh-TW" sz="1800" dirty="0">
                <a:solidFill>
                  <a:srgbClr val="C00000"/>
                </a:solidFill>
                <a:latin typeface="微軟正黑體" panose="020B0604030504040204" pitchFamily="34" charset="-120"/>
              </a:rPr>
              <a:t>5</a:t>
            </a:r>
            <a:r>
              <a:rPr lang="zh-TW" altLang="en-US" sz="1800" dirty="0">
                <a:solidFill>
                  <a:srgbClr val="C00000"/>
                </a:solidFill>
                <a:latin typeface="微軟正黑體" panose="020B0604030504040204" pitchFamily="34" charset="-120"/>
              </a:rPr>
              <a:t>個孔洞都是導通的</a:t>
            </a:r>
          </a:p>
        </p:txBody>
      </p:sp>
      <p:cxnSp>
        <p:nvCxnSpPr>
          <p:cNvPr id="12" name="直線接點 11"/>
          <p:cNvCxnSpPr>
            <a:cxnSpLocks/>
          </p:cNvCxnSpPr>
          <p:nvPr/>
        </p:nvCxnSpPr>
        <p:spPr>
          <a:xfrm>
            <a:off x="970230" y="2589410"/>
            <a:ext cx="136815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cxnSpLocks/>
          </p:cNvCxnSpPr>
          <p:nvPr/>
        </p:nvCxnSpPr>
        <p:spPr>
          <a:xfrm flipH="1">
            <a:off x="1330270" y="2633654"/>
            <a:ext cx="72008" cy="4680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1978342" y="2631576"/>
            <a:ext cx="144016" cy="7348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6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722" y="789218"/>
            <a:ext cx="3407501" cy="185277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電路連接</a:t>
            </a:r>
          </a:p>
        </p:txBody>
      </p:sp>
      <p:pic>
        <p:nvPicPr>
          <p:cNvPr id="13314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0201" r="12957" b="9327"/>
          <a:stretch/>
        </p:blipFill>
        <p:spPr bwMode="auto">
          <a:xfrm rot="5400000">
            <a:off x="978013" y="2736345"/>
            <a:ext cx="4176464" cy="299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8" t="11525" r="-1186" b="1247"/>
          <a:stretch/>
        </p:blipFill>
        <p:spPr bwMode="auto">
          <a:xfrm>
            <a:off x="4808985" y="3068960"/>
            <a:ext cx="2142877" cy="272515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72"/>
          <p:cNvSpPr/>
          <p:nvPr/>
        </p:nvSpPr>
        <p:spPr>
          <a:xfrm>
            <a:off x="4396911" y="570823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801610" y="3068960"/>
            <a:ext cx="2016224" cy="263386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Oval 80"/>
          <p:cNvSpPr/>
          <p:nvPr/>
        </p:nvSpPr>
        <p:spPr>
          <a:xfrm>
            <a:off x="4953000" y="5351972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>
            <a:stCxn id="10" idx="7"/>
            <a:endCxn id="11" idx="3"/>
          </p:cNvCxnSpPr>
          <p:nvPr/>
        </p:nvCxnSpPr>
        <p:spPr>
          <a:xfrm flipV="1">
            <a:off x="4489096" y="5444156"/>
            <a:ext cx="479721" cy="27989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WEI-CH~1\AppData\Local\Temp\enhtmlclip\ScreenClip(17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40" y="5304258"/>
            <a:ext cx="356651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80"/>
          <p:cNvSpPr/>
          <p:nvPr/>
        </p:nvSpPr>
        <p:spPr>
          <a:xfrm>
            <a:off x="5507820" y="535846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Oval 80"/>
          <p:cNvSpPr/>
          <p:nvPr/>
        </p:nvSpPr>
        <p:spPr>
          <a:xfrm>
            <a:off x="5975006" y="5351972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TextBox 84"/>
          <p:cNvSpPr txBox="1"/>
          <p:nvPr/>
        </p:nvSpPr>
        <p:spPr>
          <a:xfrm>
            <a:off x="5484658" y="5415840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470</a:t>
            </a:r>
            <a:r>
              <a:rPr lang="el-GR" altLang="zh-TW" sz="1600" b="1" dirty="0">
                <a:solidFill>
                  <a:srgbClr val="FF0000"/>
                </a:solidFill>
              </a:rPr>
              <a:t>Ω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5" name="Picture 6" descr="C:\Users\WEI-CH~1\AppData\Local\Temp\enhtmlclip\ScreenClip(209)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24"/>
          <a:stretch/>
        </p:blipFill>
        <p:spPr bwMode="auto">
          <a:xfrm rot="5400000" flipH="1">
            <a:off x="5596527" y="4383592"/>
            <a:ext cx="380277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80"/>
          <p:cNvSpPr/>
          <p:nvPr/>
        </p:nvSpPr>
        <p:spPr>
          <a:xfrm>
            <a:off x="5989754" y="4632746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Oval 80"/>
          <p:cNvSpPr/>
          <p:nvPr/>
        </p:nvSpPr>
        <p:spPr>
          <a:xfrm>
            <a:off x="5529064" y="4632746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TextBox 85"/>
          <p:cNvSpPr txBox="1"/>
          <p:nvPr/>
        </p:nvSpPr>
        <p:spPr>
          <a:xfrm>
            <a:off x="5989754" y="460870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TW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8" name="TextBox 85"/>
          <p:cNvSpPr txBox="1"/>
          <p:nvPr/>
        </p:nvSpPr>
        <p:spPr>
          <a:xfrm>
            <a:off x="5344270" y="460151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TW" b="1" dirty="0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29" name="Oval 80"/>
          <p:cNvSpPr/>
          <p:nvPr/>
        </p:nvSpPr>
        <p:spPr>
          <a:xfrm>
            <a:off x="6386664" y="535846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Oval 80"/>
          <p:cNvSpPr/>
          <p:nvPr/>
        </p:nvSpPr>
        <p:spPr>
          <a:xfrm>
            <a:off x="6386664" y="4632746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Oval 80"/>
          <p:cNvSpPr/>
          <p:nvPr/>
        </p:nvSpPr>
        <p:spPr>
          <a:xfrm>
            <a:off x="4384310" y="3933056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>
            <a:stCxn id="29" idx="0"/>
            <a:endCxn id="30" idx="4"/>
          </p:cNvCxnSpPr>
          <p:nvPr/>
        </p:nvCxnSpPr>
        <p:spPr>
          <a:xfrm flipV="1">
            <a:off x="6440664" y="4740746"/>
            <a:ext cx="0" cy="61772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>
            <a:stCxn id="31" idx="6"/>
          </p:cNvCxnSpPr>
          <p:nvPr/>
        </p:nvCxnSpPr>
        <p:spPr>
          <a:xfrm>
            <a:off x="4492310" y="3987056"/>
            <a:ext cx="499270" cy="673822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80"/>
          <p:cNvSpPr/>
          <p:nvPr/>
        </p:nvSpPr>
        <p:spPr>
          <a:xfrm>
            <a:off x="4953000" y="4632746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356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/>
          <a:srcRect l="1093" t="23000" r="22645" b="26001"/>
          <a:stretch/>
        </p:blipFill>
        <p:spPr>
          <a:xfrm>
            <a:off x="1628757" y="1124981"/>
            <a:ext cx="6624736" cy="489654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LED</a:t>
            </a:r>
            <a:r>
              <a:rPr lang="zh-TW" altLang="en-US" dirty="0"/>
              <a:t>每秒閃爍明暗一次</a:t>
            </a:r>
          </a:p>
        </p:txBody>
      </p:sp>
    </p:spTree>
    <p:extLst>
      <p:ext uri="{BB962C8B-B14F-4D97-AF65-F5344CB8AC3E}">
        <p14:creationId xmlns:p14="http://schemas.microsoft.com/office/powerpoint/2010/main" val="373815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>
            <a:extLst>
              <a:ext uri="{FF2B5EF4-FFF2-40B4-BE49-F238E27FC236}">
                <a16:creationId xmlns:a16="http://schemas.microsoft.com/office/drawing/2014/main" id="{D97050FE-93CC-5344-9627-21FFA7F5D2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LED</a:t>
            </a:r>
            <a:r>
              <a:rPr lang="zh-TW" altLang="en-US" dirty="0">
                <a:ea typeface="新細明體" pitchFamily="18" charset="-120"/>
              </a:rPr>
              <a:t>亮滅控制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3105601-0567-7C4D-8C2D-B290583D1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pPr eaLnBrk="1" hangingPunct="1"/>
            <a:r>
              <a:rPr lang="zh-TW" altLang="en-US">
                <a:ea typeface="新細明體" panose="02020500000000000000" pitchFamily="18" charset="-120"/>
              </a:rPr>
              <a:t>依照書本內文輸入程式碼來控制和執行</a:t>
            </a:r>
            <a:r>
              <a:rPr lang="en-US" altLang="zh-TW">
                <a:ea typeface="新細明體" panose="02020500000000000000" pitchFamily="18" charset="-120"/>
              </a:rPr>
              <a:t>:</a:t>
            </a:r>
          </a:p>
        </p:txBody>
      </p:sp>
      <p:sp>
        <p:nvSpPr>
          <p:cNvPr id="33796" name="Text Box 17">
            <a:extLst>
              <a:ext uri="{FF2B5EF4-FFF2-40B4-BE49-F238E27FC236}">
                <a16:creationId xmlns:a16="http://schemas.microsoft.com/office/drawing/2014/main" id="{569983E1-2C36-9647-9178-EFB5BC24B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592264"/>
            <a:ext cx="72390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//LED 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交互閃爍</a:t>
            </a:r>
          </a:p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int ledPin1=12;                  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設定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LED_1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由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12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腳位控制</a:t>
            </a:r>
          </a:p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int ledPin2=13;                  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設定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LED_2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由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13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腳位控制</a:t>
            </a:r>
          </a:p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void setup(){</a:t>
            </a:r>
          </a:p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  pinMode(ledPin1,OUTPUT);    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設定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12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腳位為輸出</a:t>
            </a:r>
          </a:p>
          <a:p>
            <a:pPr algn="l" eaLnBrk="1" hangingPunct="1"/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  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pinMode(ledPin2,OUTPUT);   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設定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13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腳位為輸出</a:t>
            </a:r>
          </a:p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}</a:t>
            </a:r>
          </a:p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void loop(){</a:t>
            </a:r>
          </a:p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  digitalWrite(ledPin1,HIGH);         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設定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LED_1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亮</a:t>
            </a:r>
          </a:p>
          <a:p>
            <a:pPr algn="l" eaLnBrk="1" hangingPunct="1"/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  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delay(500);                                    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等待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0.5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秒</a:t>
            </a:r>
          </a:p>
          <a:p>
            <a:pPr algn="l" eaLnBrk="1" hangingPunct="1"/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  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digitalWrite(ledPin1,LOW);            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設定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LED_1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暗</a:t>
            </a:r>
          </a:p>
          <a:p>
            <a:pPr algn="l" eaLnBrk="1" hangingPunct="1"/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  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digitalWrite(ledPin2,HIGH);           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設定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LED_2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亮</a:t>
            </a:r>
          </a:p>
          <a:p>
            <a:pPr algn="l" eaLnBrk="1" hangingPunct="1"/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  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delay(500);                                    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等待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0.5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秒</a:t>
            </a:r>
          </a:p>
          <a:p>
            <a:pPr algn="l" eaLnBrk="1" hangingPunct="1"/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  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digitalWrite(ledPin2,LOW);            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設定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LED_2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暗</a:t>
            </a:r>
          </a:p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}</a:t>
            </a:r>
            <a:endParaRPr lang="zh-TW" altLang="en-US" sz="2000">
              <a:solidFill>
                <a:schemeClr val="tx1"/>
              </a:solidFill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783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35726" y="765178"/>
            <a:ext cx="8647611" cy="769441"/>
          </a:xfrm>
        </p:spPr>
        <p:txBody>
          <a:bodyPr/>
          <a:lstStyle/>
          <a:p>
            <a:r>
              <a:rPr lang="zh-TW" altLang="en-US" dirty="0"/>
              <a:t>程式流程圖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LED</a:t>
            </a:r>
            <a:r>
              <a:rPr lang="zh-TW" altLang="en-US" dirty="0"/>
              <a:t>每秒閃爍明暗一次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093" t="47827" r="34250" b="26001"/>
          <a:stretch/>
        </p:blipFill>
        <p:spPr>
          <a:xfrm>
            <a:off x="4589121" y="4210554"/>
            <a:ext cx="4828376" cy="2160240"/>
          </a:xfrm>
          <a:prstGeom prst="rect">
            <a:avLst/>
          </a:prstGeom>
        </p:spPr>
      </p:pic>
      <p:sp>
        <p:nvSpPr>
          <p:cNvPr id="5" name="流程圖: 結束點 4"/>
          <p:cNvSpPr/>
          <p:nvPr/>
        </p:nvSpPr>
        <p:spPr>
          <a:xfrm>
            <a:off x="1568625" y="1834290"/>
            <a:ext cx="1440160" cy="504000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新細明體" pitchFamily="18" charset="-120"/>
              </a:rPr>
              <a:t>Start</a:t>
            </a:r>
          </a:p>
        </p:txBody>
      </p:sp>
      <p:sp>
        <p:nvSpPr>
          <p:cNvPr id="6" name="流程圖: 資料 5"/>
          <p:cNvSpPr/>
          <p:nvPr/>
        </p:nvSpPr>
        <p:spPr>
          <a:xfrm>
            <a:off x="1280593" y="2672937"/>
            <a:ext cx="2016224" cy="540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新細明體" pitchFamily="18" charset="-120"/>
              </a:rPr>
              <a:t>LED On</a:t>
            </a:r>
          </a:p>
        </p:txBody>
      </p:sp>
      <p:sp>
        <p:nvSpPr>
          <p:cNvPr id="7" name="流程圖: 程序 6"/>
          <p:cNvSpPr/>
          <p:nvPr/>
        </p:nvSpPr>
        <p:spPr>
          <a:xfrm>
            <a:off x="1280593" y="3547584"/>
            <a:ext cx="2016224" cy="720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新細明體" pitchFamily="18" charset="-120"/>
              </a:rPr>
              <a:t>Waiting 0.5 seconds</a:t>
            </a:r>
          </a:p>
        </p:txBody>
      </p:sp>
      <p:sp>
        <p:nvSpPr>
          <p:cNvPr id="8" name="流程圖: 資料 7"/>
          <p:cNvSpPr/>
          <p:nvPr/>
        </p:nvSpPr>
        <p:spPr>
          <a:xfrm>
            <a:off x="1280593" y="4602231"/>
            <a:ext cx="2016224" cy="540000"/>
          </a:xfrm>
          <a:prstGeom prst="flowChartInputOutp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新細明體" pitchFamily="18" charset="-120"/>
              </a:rPr>
              <a:t>LED Off</a:t>
            </a:r>
          </a:p>
        </p:txBody>
      </p:sp>
      <p:sp>
        <p:nvSpPr>
          <p:cNvPr id="9" name="流程圖: 程序 8"/>
          <p:cNvSpPr/>
          <p:nvPr/>
        </p:nvSpPr>
        <p:spPr>
          <a:xfrm>
            <a:off x="1280705" y="5476877"/>
            <a:ext cx="2016000" cy="720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新細明體" pitchFamily="18" charset="-120"/>
              </a:rPr>
              <a:t>Waiting 0.5 seconds</a:t>
            </a:r>
          </a:p>
        </p:txBody>
      </p:sp>
      <p:cxnSp>
        <p:nvCxnSpPr>
          <p:cNvPr id="11" name="直線單箭頭接點 10"/>
          <p:cNvCxnSpPr>
            <a:stCxn id="5" idx="2"/>
            <a:endCxn id="6" idx="1"/>
          </p:cNvCxnSpPr>
          <p:nvPr/>
        </p:nvCxnSpPr>
        <p:spPr>
          <a:xfrm>
            <a:off x="2288705" y="2338290"/>
            <a:ext cx="0" cy="334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6" idx="4"/>
            <a:endCxn id="7" idx="0"/>
          </p:cNvCxnSpPr>
          <p:nvPr/>
        </p:nvCxnSpPr>
        <p:spPr>
          <a:xfrm>
            <a:off x="2288705" y="3212937"/>
            <a:ext cx="0" cy="334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7" idx="2"/>
            <a:endCxn id="8" idx="1"/>
          </p:cNvCxnSpPr>
          <p:nvPr/>
        </p:nvCxnSpPr>
        <p:spPr>
          <a:xfrm>
            <a:off x="2288705" y="4267584"/>
            <a:ext cx="0" cy="334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8" idx="4"/>
            <a:endCxn id="9" idx="0"/>
          </p:cNvCxnSpPr>
          <p:nvPr/>
        </p:nvCxnSpPr>
        <p:spPr>
          <a:xfrm>
            <a:off x="2288705" y="5142231"/>
            <a:ext cx="0" cy="334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9" idx="2"/>
            <a:endCxn id="6" idx="2"/>
          </p:cNvCxnSpPr>
          <p:nvPr/>
        </p:nvCxnSpPr>
        <p:spPr>
          <a:xfrm rot="5400000" flipH="1">
            <a:off x="258490" y="4166662"/>
            <a:ext cx="3253940" cy="806490"/>
          </a:xfrm>
          <a:prstGeom prst="bentConnector4">
            <a:avLst>
              <a:gd name="adj1" fmla="val -7025"/>
              <a:gd name="adj2" fmla="val 1533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20768" y="1901624"/>
            <a:ext cx="3858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橢圓形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Start/Stop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開始或結束程式</a:t>
            </a:r>
          </a:p>
        </p:txBody>
      </p:sp>
      <p:sp>
        <p:nvSpPr>
          <p:cNvPr id="26" name="矩形 25"/>
          <p:cNvSpPr/>
          <p:nvPr/>
        </p:nvSpPr>
        <p:spPr>
          <a:xfrm>
            <a:off x="3620768" y="2758271"/>
            <a:ext cx="4192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平行四邊形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Input/Output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輸入或輸出</a:t>
            </a:r>
          </a:p>
        </p:txBody>
      </p:sp>
      <p:sp>
        <p:nvSpPr>
          <p:cNvPr id="27" name="Rectangle 28"/>
          <p:cNvSpPr/>
          <p:nvPr/>
        </p:nvSpPr>
        <p:spPr>
          <a:xfrm>
            <a:off x="3620768" y="3722918"/>
            <a:ext cx="2655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矩形：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Process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程式內容</a:t>
            </a:r>
          </a:p>
        </p:txBody>
      </p:sp>
    </p:spTree>
    <p:extLst>
      <p:ext uri="{BB962C8B-B14F-4D97-AF65-F5344CB8AC3E}">
        <p14:creationId xmlns:p14="http://schemas.microsoft.com/office/powerpoint/2010/main" val="1633076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標題 1">
            <a:extLst>
              <a:ext uri="{FF2B5EF4-FFF2-40B4-BE49-F238E27FC236}">
                <a16:creationId xmlns:a16="http://schemas.microsoft.com/office/drawing/2014/main" id="{2129F44C-E9FB-B34B-845F-AAA3634BF9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1" y="115888"/>
            <a:ext cx="8234363" cy="52705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>
                <a:solidFill>
                  <a:schemeClr val="hlink"/>
                </a:solidFill>
                <a:ea typeface="新細明體" pitchFamily="18" charset="-120"/>
              </a:rPr>
              <a:t>程式的運作方式</a:t>
            </a:r>
          </a:p>
        </p:txBody>
      </p:sp>
      <p:sp>
        <p:nvSpPr>
          <p:cNvPr id="36867" name="內容版面配置區 2">
            <a:extLst>
              <a:ext uri="{FF2B5EF4-FFF2-40B4-BE49-F238E27FC236}">
                <a16:creationId xmlns:a16="http://schemas.microsoft.com/office/drawing/2014/main" id="{B9BBA96D-FE0E-7548-A073-CFA5D3439D1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2188" y="908050"/>
            <a:ext cx="8075612" cy="707886"/>
          </a:xfrm>
        </p:spPr>
        <p:txBody>
          <a:bodyPr/>
          <a:lstStyle/>
          <a:p>
            <a:pPr marL="0" indent="0" eaLnBrk="1" hangingPunct="1"/>
            <a:r>
              <a:rPr lang="zh-TW" altLang="en-US" sz="2000">
                <a:ea typeface="新細明體" panose="02020500000000000000" pitchFamily="18" charset="-120"/>
                <a:cs typeface="Times New Roman" panose="02020603050405020304" pitchFamily="18" charset="0"/>
              </a:rPr>
              <a:t>現在我們將簡單講解一下</a:t>
            </a:r>
            <a:r>
              <a:rPr lang="en-US" altLang="zh-TW" sz="2000">
                <a:ea typeface="新細明體" panose="02020500000000000000" pitchFamily="18" charset="-120"/>
                <a:cs typeface="Times New Roman" panose="02020603050405020304" pitchFamily="18" charset="0"/>
              </a:rPr>
              <a:t>Arduino</a:t>
            </a:r>
            <a:r>
              <a:rPr lang="zh-TW" altLang="en-US" sz="2000">
                <a:ea typeface="新細明體" panose="02020500000000000000" pitchFamily="18" charset="-120"/>
                <a:cs typeface="Times New Roman" panose="02020603050405020304" pitchFamily="18" charset="0"/>
              </a:rPr>
              <a:t>的程式的運作方式，讓大家更容易去了解。</a:t>
            </a:r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4D07AF74-30B2-5947-A176-2B00640D1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04" y="1383477"/>
            <a:ext cx="5429002" cy="254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向下箭號 4">
            <a:extLst>
              <a:ext uri="{FF2B5EF4-FFF2-40B4-BE49-F238E27FC236}">
                <a16:creationId xmlns:a16="http://schemas.microsoft.com/office/drawing/2014/main" id="{5879E7A2-C684-014D-959C-619D30EDE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80" y="3979865"/>
            <a:ext cx="8572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/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36870" name="Picture 3">
            <a:extLst>
              <a:ext uri="{FF2B5EF4-FFF2-40B4-BE49-F238E27FC236}">
                <a16:creationId xmlns:a16="http://schemas.microsoft.com/office/drawing/2014/main" id="{B49661F0-54CC-9147-9342-602D9029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04" y="4551365"/>
            <a:ext cx="5600697" cy="190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679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2681DDDE-B807-2843-97BA-01D72959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94" y="1856819"/>
            <a:ext cx="630713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向下箭號 4">
            <a:extLst>
              <a:ext uri="{FF2B5EF4-FFF2-40B4-BE49-F238E27FC236}">
                <a16:creationId xmlns:a16="http://schemas.microsoft.com/office/drawing/2014/main" id="{23006973-EFAF-C649-BF34-8251D1303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8" y="1071563"/>
            <a:ext cx="8572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/>
            <a:endParaRPr lang="zh-TW" altLang="en-US" sz="1800">
              <a:solidFill>
                <a:schemeClr val="tx1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0A5A25-432A-954D-8772-3121A97CD8F3}"/>
              </a:ext>
            </a:extLst>
          </p:cNvPr>
          <p:cNvSpPr txBox="1">
            <a:spLocks noGrp="1"/>
          </p:cNvSpPr>
          <p:nvPr/>
        </p:nvSpPr>
        <p:spPr>
          <a:xfrm>
            <a:off x="9040813" y="6492876"/>
            <a:ext cx="417512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r"/>
            <a:fld id="{B32E94E8-576D-7E47-B239-DFA28C9591BD}" type="slidenum">
              <a:rPr lang="zh-TW" altLang="en-US" sz="1200">
                <a:solidFill>
                  <a:srgbClr val="7030A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pPr algn="r"/>
              <a:t>56</a:t>
            </a:fld>
            <a:endParaRPr lang="zh-TW" altLang="en-US" sz="1200">
              <a:solidFill>
                <a:srgbClr val="7030A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88465D-032F-9245-951B-EA6E1E37778E}"/>
              </a:ext>
            </a:extLst>
          </p:cNvPr>
          <p:cNvSpPr txBox="1">
            <a:spLocks noGrp="1"/>
          </p:cNvSpPr>
          <p:nvPr/>
        </p:nvSpPr>
        <p:spPr>
          <a:xfrm>
            <a:off x="8712201" y="6492876"/>
            <a:ext cx="587375" cy="365125"/>
          </a:xfrm>
          <a:prstGeom prst="rect">
            <a:avLst/>
          </a:prstGeom>
          <a:noFill/>
        </p:spPr>
        <p:txBody>
          <a:bodyPr anchor="ctr"/>
          <a:lstStyle/>
          <a:p>
            <a:pPr eaLnBrk="0" hangingPunct="0">
              <a:defRPr/>
            </a:pPr>
            <a:r>
              <a:rPr lang="en-US" altLang="zh-TW" sz="1200">
                <a:solidFill>
                  <a:srgbClr val="7030A0"/>
                </a:solidFill>
                <a:latin typeface="+mj-lt"/>
                <a:ea typeface="新細明體" pitchFamily="18" charset="-120"/>
              </a:rPr>
              <a:t>Page-</a:t>
            </a:r>
            <a:endParaRPr lang="zh-TW" altLang="en-US" sz="1200">
              <a:solidFill>
                <a:srgbClr val="7030A0"/>
              </a:solidFill>
              <a:latin typeface="+mj-lt"/>
              <a:ea typeface="新細明體" pitchFamily="18" charset="-120"/>
            </a:endParaRPr>
          </a:p>
        </p:txBody>
      </p:sp>
      <p:sp>
        <p:nvSpPr>
          <p:cNvPr id="781318" name="標題 1">
            <a:extLst>
              <a:ext uri="{FF2B5EF4-FFF2-40B4-BE49-F238E27FC236}">
                <a16:creationId xmlns:a16="http://schemas.microsoft.com/office/drawing/2014/main" id="{E5ED2151-6FF0-B34F-9A4F-494CD52DB956}"/>
              </a:ext>
            </a:extLst>
          </p:cNvPr>
          <p:cNvSpPr>
            <a:spLocks/>
          </p:cNvSpPr>
          <p:nvPr/>
        </p:nvSpPr>
        <p:spPr bwMode="auto">
          <a:xfrm>
            <a:off x="1219201" y="115888"/>
            <a:ext cx="8234363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zh-TW" altLang="en-US" sz="32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utura Md BT" pitchFamily="34" charset="0"/>
                <a:ea typeface="新細明體" pitchFamily="18" charset="-120"/>
              </a:rPr>
              <a:t>程式的運作方式</a:t>
            </a:r>
          </a:p>
        </p:txBody>
      </p:sp>
    </p:spTree>
    <p:extLst>
      <p:ext uri="{BB962C8B-B14F-4D97-AF65-F5344CB8AC3E}">
        <p14:creationId xmlns:p14="http://schemas.microsoft.com/office/powerpoint/2010/main" val="1702778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B0C33094-1B86-0A4D-85ED-E71E80722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785814"/>
            <a:ext cx="7834312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3365" name="標題 1">
            <a:extLst>
              <a:ext uri="{FF2B5EF4-FFF2-40B4-BE49-F238E27FC236}">
                <a16:creationId xmlns:a16="http://schemas.microsoft.com/office/drawing/2014/main" id="{97629357-25D9-2F41-8816-335729DCB3BF}"/>
              </a:ext>
            </a:extLst>
          </p:cNvPr>
          <p:cNvSpPr>
            <a:spLocks/>
          </p:cNvSpPr>
          <p:nvPr/>
        </p:nvSpPr>
        <p:spPr bwMode="auto">
          <a:xfrm>
            <a:off x="1219201" y="115888"/>
            <a:ext cx="8234363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zh-TW" altLang="en-US" sz="32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utura Md BT" pitchFamily="34" charset="0"/>
                <a:ea typeface="新細明體" pitchFamily="18" charset="-120"/>
              </a:rPr>
              <a:t>程式的運作方式</a:t>
            </a:r>
          </a:p>
        </p:txBody>
      </p:sp>
    </p:spTree>
    <p:extLst>
      <p:ext uri="{BB962C8B-B14F-4D97-AF65-F5344CB8AC3E}">
        <p14:creationId xmlns:p14="http://schemas.microsoft.com/office/powerpoint/2010/main" val="1192990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1429" t="18871" r="7133" b="21823"/>
          <a:stretch/>
        </p:blipFill>
        <p:spPr>
          <a:xfrm>
            <a:off x="2233295" y="1029673"/>
            <a:ext cx="5096727" cy="52560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LED</a:t>
            </a:r>
            <a:r>
              <a:rPr lang="zh-TW" altLang="en-US" dirty="0"/>
              <a:t>每秒閃爍明暗一次</a:t>
            </a:r>
            <a:br>
              <a:rPr lang="en-US" altLang="zh-TW" dirty="0"/>
            </a:br>
            <a:r>
              <a:rPr lang="en-US" altLang="zh-TW" dirty="0"/>
              <a:t>                            +</a:t>
            </a:r>
            <a:r>
              <a:rPr lang="zh-TW" altLang="en-US" dirty="0"/>
              <a:t> </a:t>
            </a:r>
            <a:r>
              <a:rPr lang="en-US" altLang="zh-TW" dirty="0"/>
              <a:t>on-off 10 times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73210" y="1766233"/>
            <a:ext cx="1350143" cy="32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73209" y="2842348"/>
            <a:ext cx="4292716" cy="18762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616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16726" y="1135753"/>
            <a:ext cx="8647611" cy="2923877"/>
          </a:xfrm>
        </p:spPr>
        <p:txBody>
          <a:bodyPr/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en-US" altLang="zh-TW" dirty="0"/>
              <a:t> </a:t>
            </a:r>
            <a:r>
              <a:rPr lang="zh-TW" altLang="en-US" dirty="0"/>
              <a:t>迴圈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en-US" altLang="zh-TW" dirty="0"/>
              <a:t>(</a:t>
            </a:r>
            <a:r>
              <a:rPr lang="zh-TW" altLang="en-US" dirty="0"/>
              <a:t>初始值</a:t>
            </a:r>
            <a:r>
              <a:rPr lang="en-US" altLang="zh-TW" dirty="0"/>
              <a:t>; </a:t>
            </a:r>
            <a:r>
              <a:rPr lang="zh-TW" altLang="en-US" dirty="0"/>
              <a:t>重複條件</a:t>
            </a:r>
            <a:r>
              <a:rPr lang="en-US" altLang="zh-TW" dirty="0"/>
              <a:t>; </a:t>
            </a:r>
            <a:r>
              <a:rPr lang="zh-TW" altLang="en-US" dirty="0"/>
              <a:t>變數增加</a:t>
            </a:r>
            <a:r>
              <a:rPr lang="en-US" altLang="zh-TW" dirty="0"/>
              <a:t>)</a:t>
            </a:r>
          </a:p>
          <a:p>
            <a:pPr marL="707400" lvl="2" indent="0"/>
            <a:endParaRPr lang="en-US" altLang="zh-TW" dirty="0">
              <a:solidFill>
                <a:schemeClr val="accent4">
                  <a:lumMod val="75000"/>
                </a:schemeClr>
              </a:solidFill>
            </a:endParaRPr>
          </a:p>
          <a:p>
            <a:pPr marL="707400" lvl="2" indent="0"/>
            <a:b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chemeClr val="accent2"/>
                </a:solidFill>
              </a:rPr>
              <a:t>計數器</a:t>
            </a:r>
            <a:r>
              <a:rPr lang="en-US" altLang="zh-TW" dirty="0">
                <a:solidFill>
                  <a:schemeClr val="accent2"/>
                </a:solidFill>
              </a:rPr>
              <a:t>=0</a:t>
            </a:r>
            <a:r>
              <a:rPr lang="en-US" altLang="zh-TW" dirty="0"/>
              <a:t>;</a:t>
            </a:r>
            <a:r>
              <a:rPr lang="zh-TW" altLang="en-US" dirty="0"/>
              <a:t> 計數器</a:t>
            </a:r>
            <a:r>
              <a:rPr lang="en-US" altLang="zh-TW" dirty="0"/>
              <a:t>&lt; 10;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C00000"/>
                </a:solidFill>
              </a:rPr>
              <a:t>計數器</a:t>
            </a:r>
            <a:r>
              <a:rPr lang="en-US" altLang="zh-TW" dirty="0">
                <a:solidFill>
                  <a:srgbClr val="C00000"/>
                </a:solidFill>
              </a:rPr>
              <a:t>++</a:t>
            </a:r>
            <a:r>
              <a:rPr lang="en-US" altLang="zh-TW" dirty="0"/>
              <a:t>) {</a:t>
            </a:r>
          </a:p>
          <a:p>
            <a:pPr marL="707400" lvl="2" indent="0"/>
            <a:r>
              <a:rPr lang="en-US" altLang="zh-TW" dirty="0"/>
              <a:t> 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每秒閃爍明暗一次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07400" lvl="2" indent="0"/>
            <a:r>
              <a:rPr lang="en-US" altLang="zh-TW" dirty="0"/>
              <a:t>}</a:t>
            </a:r>
          </a:p>
          <a:p>
            <a:pPr marL="707400" lvl="2" indent="0"/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LED on-off 10 times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41420" y="3086885"/>
            <a:ext cx="2232248" cy="646331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++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每次累加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</a:p>
          <a:p>
            <a:pPr eaLnBrk="1" hangingPunct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i--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每次累減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243741" y="2200231"/>
            <a:ext cx="2975495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33CC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=0 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可以直接在此宣告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297"/>
            <a:ext cx="9906000" cy="5567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029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>
            <a:extLst>
              <a:ext uri="{FF2B5EF4-FFF2-40B4-BE49-F238E27FC236}">
                <a16:creationId xmlns:a16="http://schemas.microsoft.com/office/drawing/2014/main" id="{B107A58F-E208-5B41-A7D8-E9C880D747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>
                <a:latin typeface="標楷體" pitchFamily="65" charset="-120"/>
                <a:ea typeface="標楷體" pitchFamily="65" charset="-120"/>
              </a:rPr>
              <a:t>實習：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8</a:t>
            </a:r>
            <a:r>
              <a:rPr lang="zh-TW" altLang="en-US">
                <a:latin typeface="標楷體" pitchFamily="65" charset="-120"/>
                <a:ea typeface="標楷體" pitchFamily="65" charset="-120"/>
              </a:rPr>
              <a:t>顆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LED</a:t>
            </a:r>
            <a:r>
              <a:rPr lang="zh-TW" altLang="en-US">
                <a:latin typeface="標楷體" pitchFamily="65" charset="-120"/>
                <a:ea typeface="標楷體" pitchFamily="65" charset="-120"/>
              </a:rPr>
              <a:t>跑馬燈控制</a:t>
            </a:r>
          </a:p>
        </p:txBody>
      </p:sp>
      <p:graphicFrame>
        <p:nvGraphicFramePr>
          <p:cNvPr id="41987" name="Object 10">
            <a:extLst>
              <a:ext uri="{FF2B5EF4-FFF2-40B4-BE49-F238E27FC236}">
                <a16:creationId xmlns:a16="http://schemas.microsoft.com/office/drawing/2014/main" id="{4317959B-E843-ED48-B223-BB675A64F44E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562600" y="2590801"/>
          <a:ext cx="3733800" cy="25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7" name="PhotoImpact" r:id="rId3" imgW="8432800" imgH="5664200" progId="PI3.Image">
                  <p:embed/>
                </p:oleObj>
              </mc:Choice>
              <mc:Fallback>
                <p:oleObj name="PhotoImpact" r:id="rId3" imgW="8432800" imgH="5664200" progId="PI3.Image">
                  <p:embed/>
                  <p:pic>
                    <p:nvPicPr>
                      <p:cNvPr id="41987" name="Object 10">
                        <a:extLst>
                          <a:ext uri="{FF2B5EF4-FFF2-40B4-BE49-F238E27FC236}">
                            <a16:creationId xmlns:a16="http://schemas.microsoft.com/office/drawing/2014/main" id="{4317959B-E843-ED48-B223-BB675A64F4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590801"/>
                        <a:ext cx="3733800" cy="250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13">
            <a:extLst>
              <a:ext uri="{FF2B5EF4-FFF2-40B4-BE49-F238E27FC236}">
                <a16:creationId xmlns:a16="http://schemas.microsoft.com/office/drawing/2014/main" id="{6E0811FC-C97A-2046-A2AB-35CA0D9244DC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143000" y="1143000"/>
          <a:ext cx="4281488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8" name="PhotoImpact" r:id="rId5" imgW="6883400" imgH="6985000" progId="PI3.Image">
                  <p:embed/>
                </p:oleObj>
              </mc:Choice>
              <mc:Fallback>
                <p:oleObj name="PhotoImpact" r:id="rId5" imgW="6883400" imgH="6985000" progId="PI3.Image">
                  <p:embed/>
                  <p:pic>
                    <p:nvPicPr>
                      <p:cNvPr id="41988" name="Object 13">
                        <a:extLst>
                          <a:ext uri="{FF2B5EF4-FFF2-40B4-BE49-F238E27FC236}">
                            <a16:creationId xmlns:a16="http://schemas.microsoft.com/office/drawing/2014/main" id="{6E0811FC-C97A-2046-A2AB-35CA0D9244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143000"/>
                        <a:ext cx="4281488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6883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>
            <a:extLst>
              <a:ext uri="{FF2B5EF4-FFF2-40B4-BE49-F238E27FC236}">
                <a16:creationId xmlns:a16="http://schemas.microsoft.com/office/drawing/2014/main" id="{ED53651E-4635-BB4D-8D19-9FD97B69B0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>
                <a:ea typeface="新細明體" pitchFamily="18" charset="-120"/>
              </a:rPr>
              <a:t>八顆</a:t>
            </a:r>
            <a:r>
              <a:rPr lang="en-US" altLang="zh-TW">
                <a:ea typeface="新細明體" pitchFamily="18" charset="-120"/>
              </a:rPr>
              <a:t>LED</a:t>
            </a:r>
            <a:r>
              <a:rPr lang="zh-TW" altLang="en-US">
                <a:ea typeface="新細明體" pitchFamily="18" charset="-120"/>
              </a:rPr>
              <a:t>接線實驗圖</a:t>
            </a:r>
          </a:p>
        </p:txBody>
      </p:sp>
      <p:graphicFrame>
        <p:nvGraphicFramePr>
          <p:cNvPr id="43011" name="Object 5">
            <a:extLst>
              <a:ext uri="{FF2B5EF4-FFF2-40B4-BE49-F238E27FC236}">
                <a16:creationId xmlns:a16="http://schemas.microsoft.com/office/drawing/2014/main" id="{DFA5A69E-2EAF-D04F-9951-EE113ABB550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676400" y="1219200"/>
          <a:ext cx="6934200" cy="465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PhotoImpact" r:id="rId3" imgW="8432800" imgH="5664200" progId="PI3.Image">
                  <p:embed/>
                </p:oleObj>
              </mc:Choice>
              <mc:Fallback>
                <p:oleObj name="PhotoImpact" r:id="rId3" imgW="8432800" imgH="5664200" progId="PI3.Image">
                  <p:embed/>
                  <p:pic>
                    <p:nvPicPr>
                      <p:cNvPr id="43011" name="Object 5">
                        <a:extLst>
                          <a:ext uri="{FF2B5EF4-FFF2-40B4-BE49-F238E27FC236}">
                            <a16:creationId xmlns:a16="http://schemas.microsoft.com/office/drawing/2014/main" id="{DFA5A69E-2EAF-D04F-9951-EE113ABB55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19200"/>
                        <a:ext cx="6934200" cy="465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2438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443" t="17203" r="6273" b="19982"/>
          <a:stretch/>
        </p:blipFill>
        <p:spPr>
          <a:xfrm>
            <a:off x="4304932" y="754830"/>
            <a:ext cx="5184573" cy="6102791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/>
              <a:t>累死人程式寫法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LED</a:t>
            </a:r>
            <a:r>
              <a:rPr lang="zh-TW" altLang="en-US" dirty="0"/>
              <a:t>動作要求 </a:t>
            </a:r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 rot="5400000">
            <a:off x="4656633" y="11822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4656633" y="27664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 rot="5400000">
            <a:off x="4656633" y="60068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300610" y="717959"/>
            <a:ext cx="5181521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300610" y="2309509"/>
            <a:ext cx="5181521" cy="8714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300609" y="4412489"/>
            <a:ext cx="5180400" cy="2016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268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769441"/>
          </a:xfrm>
        </p:spPr>
        <p:txBody>
          <a:bodyPr/>
          <a:lstStyle/>
          <a:p>
            <a:r>
              <a:rPr lang="zh-TW" altLang="en-US" dirty="0"/>
              <a:t>利用 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en-US" altLang="zh-TW" dirty="0"/>
              <a:t> </a:t>
            </a:r>
            <a:r>
              <a:rPr lang="zh-TW" altLang="en-US" dirty="0"/>
              <a:t>迴圈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LED</a:t>
            </a:r>
            <a:r>
              <a:rPr lang="zh-TW" altLang="en-US" dirty="0"/>
              <a:t>動作要求 </a:t>
            </a:r>
            <a:r>
              <a:rPr lang="en-US" altLang="zh-TW" dirty="0"/>
              <a:t>I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414" t="17203" r="5302" b="31656"/>
          <a:stretch/>
        </p:blipFill>
        <p:spPr>
          <a:xfrm>
            <a:off x="3435645" y="1290583"/>
            <a:ext cx="5184573" cy="49686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63635" y="1226001"/>
            <a:ext cx="5180400" cy="2954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363635" y="2810177"/>
            <a:ext cx="5180400" cy="2954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363635" y="4458987"/>
            <a:ext cx="5180400" cy="15401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403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>
            <a:extLst>
              <a:ext uri="{FF2B5EF4-FFF2-40B4-BE49-F238E27FC236}">
                <a16:creationId xmlns:a16="http://schemas.microsoft.com/office/drawing/2014/main" id="{D46A8D06-D35E-7F4E-B525-87B14E043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ea typeface="新細明體" panose="02020500000000000000" pitchFamily="18" charset="-120"/>
              </a:rPr>
              <a:t>跑馬燈左移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E26CE0-8A14-2F46-B465-597167FDF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60" y="998539"/>
            <a:ext cx="5359400" cy="5219700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20F4FF-DF77-2B42-A258-25E93647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516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>
            <a:extLst>
              <a:ext uri="{FF2B5EF4-FFF2-40B4-BE49-F238E27FC236}">
                <a16:creationId xmlns:a16="http://schemas.microsoft.com/office/drawing/2014/main" id="{902D03C1-D5D7-7547-886F-6583BBDA65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ea typeface="新細明體" panose="02020500000000000000" pitchFamily="18" charset="-120"/>
              </a:rPr>
              <a:t>跑馬燈右移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B5C6C20-BD2E-D440-8743-485A9CD83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1135752"/>
            <a:ext cx="5422900" cy="5257800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408BA4-B6F8-6D4C-8672-98FB2281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6015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>
            <a:extLst>
              <a:ext uri="{FF2B5EF4-FFF2-40B4-BE49-F238E27FC236}">
                <a16:creationId xmlns:a16="http://schemas.microsoft.com/office/drawing/2014/main" id="{E4934989-02C0-5145-9FA5-3CF4C55DDA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>
                <a:ea typeface="新細明體" pitchFamily="18" charset="-120"/>
              </a:rPr>
              <a:t>同時閃爍</a:t>
            </a:r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612084-F3F8-8444-BE40-2267C1B8A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10" y="888999"/>
            <a:ext cx="5838190" cy="5407183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4075BD-0179-4942-8252-5D0602C0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3869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>
            <a:extLst>
              <a:ext uri="{FF2B5EF4-FFF2-40B4-BE49-F238E27FC236}">
                <a16:creationId xmlns:a16="http://schemas.microsoft.com/office/drawing/2014/main" id="{F568345F-F397-C14A-8131-285E2A9179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>
                <a:ea typeface="新細明體" pitchFamily="18" charset="-120"/>
              </a:rPr>
              <a:t>交替閃爍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dirty="0" err="1">
                <a:ea typeface="新細明體" pitchFamily="18" charset="-120"/>
              </a:rPr>
              <a:t>SwapLed.ino</a:t>
            </a:r>
            <a:r>
              <a:rPr lang="en-US" altLang="zh-TW" dirty="0">
                <a:ea typeface="新細明體" pitchFamily="18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151454-BDA6-9C4B-B48A-1AF8BD19D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30" y="979489"/>
            <a:ext cx="5187770" cy="5481922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4AB570-DA15-B348-B432-515AAF90C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8666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3108543"/>
          </a:xfrm>
        </p:spPr>
        <p:txBody>
          <a:bodyPr/>
          <a:lstStyle/>
          <a:p>
            <a:r>
              <a:rPr lang="zh-TW" altLang="en-US"/>
              <a:t>按鍵開關</a:t>
            </a:r>
            <a:r>
              <a:rPr lang="en-US" altLang="zh-TW"/>
              <a:t>(Switch)</a:t>
            </a:r>
          </a:p>
          <a:p>
            <a:pPr lvl="1"/>
            <a:r>
              <a:rPr lang="zh-TW" altLang="en-US"/>
              <a:t>用於決定該線路是否導通</a:t>
            </a:r>
            <a:endParaRPr lang="en-US" altLang="zh-TW"/>
          </a:p>
          <a:p>
            <a:pPr lvl="1"/>
            <a:r>
              <a:rPr lang="zh-TW" altLang="en-US"/>
              <a:t>生活中有多少裝置含有按鍵呢？</a:t>
            </a:r>
            <a:endParaRPr lang="en-US" altLang="zh-TW"/>
          </a:p>
          <a:p>
            <a:pPr lvl="2"/>
            <a:r>
              <a:rPr lang="zh-TW" altLang="en-US"/>
              <a:t>電腦、滑鼠、計算機、微波爐、遙控器、掌上型電玩</a:t>
            </a:r>
            <a:r>
              <a:rPr lang="en-US" altLang="zh-TW"/>
              <a:t>……</a:t>
            </a:r>
          </a:p>
          <a:p>
            <a:pPr lvl="2"/>
            <a:r>
              <a:rPr lang="zh-TW" altLang="en-US"/>
              <a:t>這些例子中都裝有微處理器，它們用來偵測所有的按鈕及電路狀態的改變。當微處</a:t>
            </a:r>
            <a:br>
              <a:rPr lang="en-US" altLang="zh-TW"/>
            </a:br>
            <a:r>
              <a:rPr lang="zh-TW" altLang="en-US"/>
              <a:t>理器偵測到電路的改</a:t>
            </a:r>
            <a:br>
              <a:rPr lang="en-US" altLang="zh-TW"/>
            </a:br>
            <a:r>
              <a:rPr lang="zh-TW" altLang="en-US"/>
              <a:t>變，就會執行一些動</a:t>
            </a:r>
            <a:br>
              <a:rPr lang="en-US" altLang="zh-TW"/>
            </a:br>
            <a:r>
              <a:rPr lang="zh-TW" altLang="en-US"/>
              <a:t>作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Digital input - Switch</a:t>
            </a:r>
            <a:endParaRPr lang="zh-TW" alt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56" y="3455013"/>
            <a:ext cx="50292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BB03A29-49EB-C74F-86D1-27C73E6667FC}"/>
              </a:ext>
            </a:extLst>
          </p:cNvPr>
          <p:cNvSpPr/>
          <p:nvPr/>
        </p:nvSpPr>
        <p:spPr>
          <a:xfrm>
            <a:off x="4609219" y="5608776"/>
            <a:ext cx="1296144" cy="216024"/>
          </a:xfrm>
          <a:prstGeom prst="rect">
            <a:avLst/>
          </a:prstGeom>
          <a:solidFill>
            <a:srgbClr val="B77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3446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前幾堂課中</a:t>
            </a:r>
            <a:endParaRPr lang="en-US" altLang="zh-TW" dirty="0"/>
          </a:p>
          <a:p>
            <a:pPr lvl="1"/>
            <a:r>
              <a:rPr lang="zh-TW" altLang="en-US" dirty="0"/>
              <a:t>學會編寫程式命令</a:t>
            </a:r>
            <a:r>
              <a:rPr lang="en-US" altLang="zh-TW" dirty="0"/>
              <a:t>Arduino</a:t>
            </a:r>
            <a:r>
              <a:rPr lang="zh-TW" altLang="en-US" dirty="0"/>
              <a:t>輸出</a:t>
            </a:r>
            <a:r>
              <a:rPr lang="en-US" altLang="zh-TW" dirty="0"/>
              <a:t>HIGH/LOW</a:t>
            </a:r>
            <a:r>
              <a:rPr lang="zh-TW" altLang="en-US" dirty="0"/>
              <a:t>訊號，並且使用</a:t>
            </a:r>
            <a:r>
              <a:rPr lang="en-US" altLang="zh-TW" dirty="0"/>
              <a:t>LED </a:t>
            </a:r>
            <a:r>
              <a:rPr lang="zh-TW" altLang="en-US" dirty="0"/>
              <a:t>電路將訊號顯示出來。輸出</a:t>
            </a:r>
            <a:r>
              <a:rPr lang="en-US" altLang="zh-TW" dirty="0"/>
              <a:t>HIGH/LOW</a:t>
            </a:r>
            <a:r>
              <a:rPr lang="zh-TW" altLang="en-US" dirty="0"/>
              <a:t>訊號表示你以</a:t>
            </a:r>
            <a:r>
              <a:rPr lang="en-US" altLang="zh-TW" dirty="0"/>
              <a:t>Arduino</a:t>
            </a:r>
            <a:r>
              <a:rPr lang="zh-TW" altLang="en-US" dirty="0"/>
              <a:t>的</a:t>
            </a:r>
            <a:r>
              <a:rPr lang="en-US" altLang="zh-TW" dirty="0"/>
              <a:t>I/O</a:t>
            </a:r>
            <a:r>
              <a:rPr lang="zh-TW" altLang="en-US" dirty="0"/>
              <a:t>腳作為輸出端</a:t>
            </a:r>
            <a:endParaRPr lang="en-US" altLang="zh-TW" dirty="0"/>
          </a:p>
          <a:p>
            <a:r>
              <a:rPr lang="zh-TW" altLang="en-US" dirty="0"/>
              <a:t>在這章節裡</a:t>
            </a:r>
            <a:endParaRPr lang="en-US" altLang="zh-TW" dirty="0"/>
          </a:p>
          <a:p>
            <a:pPr lvl="1"/>
            <a:r>
              <a:rPr lang="zh-TW" altLang="en-US" dirty="0"/>
              <a:t>將學會使用</a:t>
            </a:r>
            <a:r>
              <a:rPr lang="en-US" altLang="zh-TW" dirty="0"/>
              <a:t>Arduino</a:t>
            </a:r>
            <a:r>
              <a:rPr lang="zh-TW" altLang="en-US" dirty="0"/>
              <a:t>的</a:t>
            </a:r>
            <a:r>
              <a:rPr lang="en-US" altLang="zh-TW" dirty="0"/>
              <a:t>I/O </a:t>
            </a:r>
            <a:r>
              <a:rPr lang="zh-TW" altLang="en-US" dirty="0"/>
              <a:t>腳作為輸入端。當</a:t>
            </a:r>
            <a:r>
              <a:rPr lang="en-US" altLang="zh-TW" dirty="0"/>
              <a:t>I/O </a:t>
            </a:r>
            <a:r>
              <a:rPr lang="zh-TW" altLang="en-US" dirty="0"/>
              <a:t>點作為輸入端時，只會接收</a:t>
            </a:r>
            <a:r>
              <a:rPr lang="en-US" altLang="zh-TW" dirty="0"/>
              <a:t>HIGH/LOW</a:t>
            </a:r>
            <a:r>
              <a:rPr lang="zh-TW" altLang="en-US" dirty="0"/>
              <a:t>訊號而不是輸出它們；學會使用按鍵電路傳送指令到</a:t>
            </a:r>
            <a:br>
              <a:rPr lang="en-US" altLang="zh-TW" dirty="0"/>
            </a:br>
            <a:r>
              <a:rPr lang="en-US" altLang="zh-TW" dirty="0"/>
              <a:t>Arduino</a:t>
            </a:r>
            <a:r>
              <a:rPr lang="zh-TW" altLang="en-US" dirty="0"/>
              <a:t>，並且編寫程式去辨別</a:t>
            </a:r>
            <a:br>
              <a:rPr lang="en-US" altLang="zh-TW" dirty="0"/>
            </a:br>
            <a:r>
              <a:rPr lang="zh-TW" altLang="en-US" dirty="0"/>
              <a:t>按鍵是否被壓下，右圖分別為</a:t>
            </a:r>
            <a:br>
              <a:rPr lang="en-US" altLang="zh-TW" dirty="0"/>
            </a:br>
            <a:r>
              <a:rPr lang="zh-TW" altLang="en-US" dirty="0"/>
              <a:t>按鍵的電路圖和零件圖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接收與傳輸 </a:t>
            </a:r>
            <a:r>
              <a:rPr lang="en-US" altLang="zh-TW" dirty="0"/>
              <a:t>HIGH/LOW</a:t>
            </a:r>
            <a:r>
              <a:rPr lang="zh-TW" altLang="en-US" dirty="0"/>
              <a:t>訊號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72" y="3620739"/>
            <a:ext cx="3208078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4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1285875"/>
            <a:ext cx="9905995" cy="557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3910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57081" y="670137"/>
            <a:ext cx="8647611" cy="18774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</a:rPr>
              <a:t>請依照接線方式，測試能否使用按鍵來控制</a:t>
            </a:r>
            <a:r>
              <a:rPr lang="en-US" altLang="zh-TW" b="1" dirty="0">
                <a:latin typeface="微軟正黑體" panose="020B0604030504040204" pitchFamily="34" charset="-120"/>
              </a:rPr>
              <a:t>LED</a:t>
            </a:r>
            <a:r>
              <a:rPr lang="zh-TW" altLang="en-US" b="1" dirty="0">
                <a:latin typeface="微軟正黑體" panose="020B0604030504040204" pitchFamily="34" charset="-120"/>
              </a:rPr>
              <a:t>的亮暗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r>
              <a:rPr lang="zh-CN" altLang="en-US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Ｖ</a:t>
            </a:r>
            <a:r>
              <a:rPr lang="en-US" altLang="zh-CN" b="1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dd</a:t>
            </a:r>
            <a:r>
              <a:rPr lang="en-US" altLang="zh-CN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=5V    </a:t>
            </a:r>
            <a:r>
              <a:rPr lang="en-US" altLang="zh-CN" b="1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Vss</a:t>
            </a:r>
            <a:r>
              <a:rPr lang="en-US" altLang="zh-CN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=GND  </a:t>
            </a:r>
            <a:r>
              <a:rPr lang="zh-CN" altLang="en-US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訊號空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LED</a:t>
            </a:r>
            <a:r>
              <a:rPr lang="zh-CN" altLang="en-US" b="1" dirty="0">
                <a:solidFill>
                  <a:srgbClr val="FF0000"/>
                </a:solidFill>
                <a:latin typeface="微軟正黑體" panose="020B0604030504040204" pitchFamily="34" charset="-120"/>
              </a:rPr>
              <a:t>腳位請自行更改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測試按鍵開關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A1CB8012-0EB8-3D4C-B7EA-340B8E44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4" y="1422472"/>
            <a:ext cx="8027987" cy="496093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0087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58637"/>
          <a:stretch/>
        </p:blipFill>
        <p:spPr>
          <a:xfrm>
            <a:off x="7140247" y="1437503"/>
            <a:ext cx="2338608" cy="4150367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2985433"/>
          </a:xfrm>
        </p:spPr>
        <p:txBody>
          <a:bodyPr/>
          <a:lstStyle/>
          <a:p>
            <a:r>
              <a:rPr lang="zh-TW" altLang="en-US" dirty="0"/>
              <a:t>利用按鍵將</a:t>
            </a:r>
            <a:r>
              <a:rPr lang="en-US" altLang="zh-TW" dirty="0"/>
              <a:t>LED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0000FF"/>
                </a:solidFill>
              </a:rPr>
              <a:t>亮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未</a:t>
            </a:r>
            <a:r>
              <a:rPr lang="zh-TW" altLang="en-US" dirty="0"/>
              <a:t>按下按鈕</a:t>
            </a:r>
            <a:endParaRPr lang="en-US" altLang="zh-TW" dirty="0"/>
          </a:p>
          <a:p>
            <a:pPr lvl="2"/>
            <a:r>
              <a:rPr lang="zh-TW" altLang="en-US" dirty="0"/>
              <a:t>電路未接通電流</a:t>
            </a:r>
            <a:endParaRPr lang="en-US" altLang="zh-TW" dirty="0"/>
          </a:p>
          <a:p>
            <a:pPr lvl="2"/>
            <a:r>
              <a:rPr lang="en-US" altLang="zh-TW" dirty="0"/>
              <a:t>LED </a:t>
            </a:r>
            <a:r>
              <a:rPr lang="zh-TW" altLang="en-US" dirty="0"/>
              <a:t>尚未連接到</a:t>
            </a:r>
            <a:r>
              <a:rPr lang="en-US" altLang="zh-TW" dirty="0" err="1"/>
              <a:t>Vdd</a:t>
            </a:r>
            <a:r>
              <a:rPr lang="en-US" altLang="zh-TW" dirty="0"/>
              <a:t>(GND)</a:t>
            </a:r>
          </a:p>
          <a:p>
            <a:pPr lvl="1"/>
            <a:r>
              <a:rPr lang="zh-TW" altLang="en-US" dirty="0">
                <a:solidFill>
                  <a:srgbClr val="0000FF"/>
                </a:solidFill>
              </a:rPr>
              <a:t>壓下按鈕</a:t>
            </a:r>
            <a:endParaRPr lang="en-US" altLang="zh-TW" dirty="0">
              <a:solidFill>
                <a:srgbClr val="0000FF"/>
              </a:solidFill>
            </a:endParaRPr>
          </a:p>
          <a:p>
            <a:pPr lvl="2"/>
            <a:r>
              <a:rPr lang="zh-TW" altLang="en-US" dirty="0"/>
              <a:t>金屬導體接通兩端型成通路</a:t>
            </a:r>
            <a:endParaRPr lang="en-US" altLang="zh-TW" dirty="0"/>
          </a:p>
          <a:p>
            <a:pPr lvl="2"/>
            <a:r>
              <a:rPr lang="zh-TW" altLang="en-US" dirty="0"/>
              <a:t>電子此時可流過電路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按鍵電路如何運作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2899" r="59410"/>
          <a:stretch/>
        </p:blipFill>
        <p:spPr>
          <a:xfrm>
            <a:off x="5077226" y="1437504"/>
            <a:ext cx="2131018" cy="41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044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正</a:t>
            </a:r>
            <a:r>
              <a:rPr lang="zh-TW" altLang="en-US" dirty="0"/>
              <a:t>向邏輯</a:t>
            </a:r>
            <a:endParaRPr lang="en-US" altLang="zh-TW" dirty="0"/>
          </a:p>
          <a:p>
            <a:pPr lvl="1"/>
            <a:r>
              <a:rPr lang="zh-TW" altLang="en-US" dirty="0"/>
              <a:t>當按鍵按下後，電路導通則</a:t>
            </a:r>
            <a:r>
              <a:rPr lang="en-US" altLang="zh-TW" dirty="0"/>
              <a:t>Arduino</a:t>
            </a:r>
            <a:r>
              <a:rPr lang="zh-TW" altLang="en-US" dirty="0"/>
              <a:t>的輸入腳位</a:t>
            </a:r>
            <a:r>
              <a:rPr lang="en-US" altLang="zh-TW" dirty="0"/>
              <a:t>(input PIN)</a:t>
            </a:r>
            <a:r>
              <a:rPr lang="zh-TW" altLang="en-US" dirty="0"/>
              <a:t>可以偵測到</a:t>
            </a:r>
            <a:r>
              <a:rPr lang="en-US" altLang="zh-TW" dirty="0">
                <a:solidFill>
                  <a:srgbClr val="C00000"/>
                </a:solidFill>
              </a:rPr>
              <a:t>HIGH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按鍵控制電壓變化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2852936"/>
            <a:ext cx="234791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5"/>
          <p:cNvSpPr txBox="1">
            <a:spLocks noChangeArrowheads="1"/>
          </p:cNvSpPr>
          <p:nvPr/>
        </p:nvSpPr>
        <p:spPr bwMode="auto">
          <a:xfrm>
            <a:off x="6105128" y="4229299"/>
            <a:ext cx="1143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9pPr>
          </a:lstStyle>
          <a:p>
            <a:pPr algn="ctr" eaLnBrk="1" hangingPunct="1"/>
            <a:r>
              <a:rPr kumimoji="0"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input </a:t>
            </a:r>
          </a:p>
          <a:p>
            <a:pPr algn="ctr" eaLnBrk="1" hangingPunct="1"/>
            <a:r>
              <a:rPr kumimoji="0"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PIN</a:t>
            </a:r>
            <a:endParaRPr kumimoji="0"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7100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負</a:t>
            </a:r>
            <a:r>
              <a:rPr lang="zh-TW" altLang="en-US" dirty="0"/>
              <a:t>向邏輯</a:t>
            </a:r>
            <a:endParaRPr lang="en-US" altLang="zh-TW" dirty="0"/>
          </a:p>
          <a:p>
            <a:pPr lvl="1"/>
            <a:r>
              <a:rPr lang="zh-TW" altLang="en-US" dirty="0"/>
              <a:t>當按鍵按下後，電路導通則</a:t>
            </a:r>
            <a:r>
              <a:rPr lang="en-US" altLang="zh-TW" dirty="0"/>
              <a:t>Arduino</a:t>
            </a:r>
            <a:r>
              <a:rPr lang="zh-TW" altLang="en-US" dirty="0"/>
              <a:t>的輸入腳位</a:t>
            </a:r>
            <a:r>
              <a:rPr lang="en-US" altLang="zh-TW" dirty="0"/>
              <a:t>(input PIN)</a:t>
            </a:r>
            <a:r>
              <a:rPr lang="zh-TW" altLang="en-US" dirty="0"/>
              <a:t>可以偵測到</a:t>
            </a:r>
            <a:r>
              <a:rPr lang="en-US" altLang="zh-TW" dirty="0">
                <a:solidFill>
                  <a:srgbClr val="0000FF"/>
                </a:solidFill>
              </a:rPr>
              <a:t>LOW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Arduino </a:t>
            </a:r>
            <a:r>
              <a:rPr lang="zh-TW" altLang="en-US" dirty="0"/>
              <a:t>輸入</a:t>
            </a:r>
            <a:r>
              <a:rPr lang="en-US" altLang="en-US" dirty="0" err="1"/>
              <a:t>HIGH或LOW</a:t>
            </a:r>
            <a:r>
              <a:rPr lang="zh-TW" altLang="en-US" dirty="0"/>
              <a:t>區分</a:t>
            </a:r>
            <a:endParaRPr lang="en-US" altLang="zh-TW" dirty="0"/>
          </a:p>
          <a:p>
            <a:pPr lvl="1"/>
            <a:r>
              <a:rPr lang="en-US" altLang="zh-TW" dirty="0"/>
              <a:t>&lt; 1.4V = Low </a:t>
            </a:r>
          </a:p>
          <a:p>
            <a:pPr lvl="1"/>
            <a:r>
              <a:rPr lang="en-US" altLang="zh-TW" dirty="0"/>
              <a:t>&gt; 1.4V = High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按鍵控制電壓變化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1" y="2708920"/>
            <a:ext cx="294163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5970240" y="4221089"/>
            <a:ext cx="1143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Futura Md BT"/>
                <a:ea typeface="微軟正黑體" panose="020B0604030504040204" pitchFamily="34" charset="-120"/>
              </a:defRPr>
            </a:lvl9pPr>
          </a:lstStyle>
          <a:p>
            <a:pPr algn="ctr" eaLnBrk="1" hangingPunct="1"/>
            <a:r>
              <a:rPr kumimoji="0"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input </a:t>
            </a:r>
          </a:p>
          <a:p>
            <a:pPr algn="ctr" eaLnBrk="1" hangingPunct="1"/>
            <a:r>
              <a:rPr kumimoji="0"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PIN</a:t>
            </a:r>
            <a:endParaRPr kumimoji="0"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3135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10" name="Rectangle 10">
            <a:extLst>
              <a:ext uri="{FF2B5EF4-FFF2-40B4-BE49-F238E27FC236}">
                <a16:creationId xmlns:a16="http://schemas.microsoft.com/office/drawing/2014/main" id="{4F917FEE-920C-1C4E-B60F-5B7E260DAE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ea typeface="新細明體" pitchFamily="18" charset="-120"/>
              </a:rPr>
              <a:t>Debug </a:t>
            </a:r>
            <a:r>
              <a:rPr lang="zh-TW" altLang="en-US">
                <a:ea typeface="新細明體" pitchFamily="18" charset="-120"/>
              </a:rPr>
              <a:t>按鍵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5A8B10F2-3F2D-854C-8F43-5640116263C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762000"/>
            <a:ext cx="8077200" cy="1471172"/>
          </a:xfrm>
        </p:spPr>
        <p:txBody>
          <a:bodyPr/>
          <a:lstStyle/>
          <a:p>
            <a:pPr eaLnBrk="1" hangingPunct="1"/>
            <a:r>
              <a:rPr lang="zh-TW" altLang="en-US" sz="2800" dirty="0">
                <a:ea typeface="新細明體" panose="02020500000000000000" pitchFamily="18" charset="-120"/>
              </a:rPr>
              <a:t>   輸入和測試這個程式</a:t>
            </a:r>
          </a:p>
          <a:p>
            <a:pPr eaLnBrk="1" hangingPunct="1">
              <a:buFont typeface="Wingdings" pitchFamily="2" charset="2"/>
              <a:buNone/>
            </a:pPr>
            <a:r>
              <a:rPr lang="zh-TW" altLang="en-US" sz="2800" dirty="0">
                <a:ea typeface="新細明體" panose="02020500000000000000" pitchFamily="18" charset="-120"/>
              </a:rPr>
              <a:t>   當按鍵按下時，注意 </a:t>
            </a:r>
            <a:r>
              <a:rPr lang="en-US" altLang="zh-TW" sz="2800" dirty="0">
                <a:ea typeface="新細明體" panose="02020500000000000000" pitchFamily="18" charset="-120"/>
              </a:rPr>
              <a:t>Serial Monitor </a:t>
            </a:r>
            <a:r>
              <a:rPr lang="zh-TW" altLang="en-US" sz="2800" dirty="0">
                <a:ea typeface="新細明體" panose="02020500000000000000" pitchFamily="18" charset="-120"/>
              </a:rPr>
              <a:t>視窗 發生什麼問題</a:t>
            </a:r>
            <a:r>
              <a:rPr lang="en-US" altLang="zh-TW" sz="2800" dirty="0">
                <a:ea typeface="新細明體" panose="02020500000000000000" pitchFamily="18" charset="-120"/>
              </a:rPr>
              <a:t>. </a:t>
            </a:r>
            <a:r>
              <a:rPr lang="zh-TW" altLang="en-US" sz="2800" dirty="0">
                <a:ea typeface="新細明體" panose="02020500000000000000" pitchFamily="18" charset="-120"/>
              </a:rPr>
              <a:t>看看是否有變化</a:t>
            </a:r>
            <a:r>
              <a:rPr lang="en-US" altLang="zh-TW" sz="2800" dirty="0">
                <a:ea typeface="新細明體" panose="02020500000000000000" pitchFamily="18" charset="-120"/>
              </a:rPr>
              <a:t>?</a:t>
            </a:r>
          </a:p>
        </p:txBody>
      </p:sp>
      <p:graphicFrame>
        <p:nvGraphicFramePr>
          <p:cNvPr id="53252" name="Object 6">
            <a:extLst>
              <a:ext uri="{FF2B5EF4-FFF2-40B4-BE49-F238E27FC236}">
                <a16:creationId xmlns:a16="http://schemas.microsoft.com/office/drawing/2014/main" id="{48E07DDF-DA92-4249-9B7D-99C84EEB175F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524001" y="2362200"/>
          <a:ext cx="291782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5" name="PhotoImpact" r:id="rId4" imgW="2260600" imgH="3187700" progId="PI3.Image">
                  <p:embed/>
                </p:oleObj>
              </mc:Choice>
              <mc:Fallback>
                <p:oleObj name="PhotoImpact" r:id="rId4" imgW="2260600" imgH="3187700" progId="PI3.Image">
                  <p:embed/>
                  <p:pic>
                    <p:nvPicPr>
                      <p:cNvPr id="53252" name="Object 6">
                        <a:extLst>
                          <a:ext uri="{FF2B5EF4-FFF2-40B4-BE49-F238E27FC236}">
                            <a16:creationId xmlns:a16="http://schemas.microsoft.com/office/drawing/2014/main" id="{48E07DDF-DA92-4249-9B7D-99C84EEB17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2362200"/>
                        <a:ext cx="2917825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9">
            <a:extLst>
              <a:ext uri="{FF2B5EF4-FFF2-40B4-BE49-F238E27FC236}">
                <a16:creationId xmlns:a16="http://schemas.microsoft.com/office/drawing/2014/main" id="{937C0A64-9294-2A4E-A41B-F96DB276B55A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53000" y="2438400"/>
          <a:ext cx="34925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6" name="PhotoImpact" r:id="rId6" imgW="3124200" imgH="3340100" progId="PI3.Image">
                  <p:embed/>
                </p:oleObj>
              </mc:Choice>
              <mc:Fallback>
                <p:oleObj name="PhotoImpact" r:id="rId6" imgW="3124200" imgH="3340100" progId="PI3.Image">
                  <p:embed/>
                  <p:pic>
                    <p:nvPicPr>
                      <p:cNvPr id="53253" name="Object 9">
                        <a:extLst>
                          <a:ext uri="{FF2B5EF4-FFF2-40B4-BE49-F238E27FC236}">
                            <a16:creationId xmlns:a16="http://schemas.microsoft.com/office/drawing/2014/main" id="{937C0A64-9294-2A4E-A41B-F96DB276B5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438400"/>
                        <a:ext cx="34925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5347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>
            <a:extLst>
              <a:ext uri="{FF2B5EF4-FFF2-40B4-BE49-F238E27FC236}">
                <a16:creationId xmlns:a16="http://schemas.microsoft.com/office/drawing/2014/main" id="{A77F790C-9E38-4742-9D58-F1BA97E19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b="0">
                <a:solidFill>
                  <a:schemeClr val="hlink"/>
                </a:solidFill>
                <a:latin typeface="Times New Roman" pitchFamily="18" charset="0"/>
                <a:ea typeface="標楷體" pitchFamily="65" charset="-120"/>
              </a:rPr>
              <a:t>digitalRead()</a:t>
            </a:r>
            <a:r>
              <a:rPr lang="zh-TW" altLang="en-US" b="0">
                <a:solidFill>
                  <a:schemeClr val="hlink"/>
                </a:solidFill>
                <a:latin typeface="Times New Roman" pitchFamily="18" charset="0"/>
                <a:ea typeface="標楷體" pitchFamily="65" charset="-120"/>
              </a:rPr>
              <a:t>函式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B631456-BBFF-EB48-A15D-6782B83ECF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6726" y="1135753"/>
            <a:ext cx="8647611" cy="4819781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</a:t>
            </a:r>
            <a:r>
              <a:rPr lang="en-US" altLang="zh-TW" sz="2400">
                <a:ea typeface="新細明體" panose="02020500000000000000" pitchFamily="18" charset="-120"/>
              </a:rPr>
              <a:t>byte PB = digitalRead(3);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 digitalRead()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可以使</a:t>
            </a:r>
            <a:r>
              <a:rPr lang="en-US" altLang="zh-TW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讀取指定腳位的狀態，並依照該腳位的狀態回傳</a:t>
            </a:r>
            <a:r>
              <a:rPr lang="en-US" altLang="zh-TW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HIGH(5V)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LOW(0V)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TW" sz="2400">
              <a:ea typeface="新細明體" panose="02020500000000000000" pitchFamily="18" charset="-12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Serial.print(PB);    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TW" sz="2400">
              <a:ea typeface="新細明體" panose="02020500000000000000" pitchFamily="18" charset="-12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</a:t>
            </a:r>
            <a:r>
              <a:rPr lang="zh-TW" altLang="en-US" sz="2400">
                <a:ea typeface="新細明體" panose="02020500000000000000" pitchFamily="18" charset="-120"/>
              </a:rPr>
              <a:t>是將</a:t>
            </a:r>
            <a:r>
              <a:rPr lang="en-US" altLang="zh-TW" sz="2400">
                <a:ea typeface="新細明體" panose="02020500000000000000" pitchFamily="18" charset="-120"/>
              </a:rPr>
              <a:t> I/O P3 </a:t>
            </a:r>
            <a:r>
              <a:rPr lang="zh-TW" altLang="en-US" sz="2400">
                <a:ea typeface="新細明體" panose="02020500000000000000" pitchFamily="18" charset="-120"/>
              </a:rPr>
              <a:t>顯示在 </a:t>
            </a:r>
            <a:r>
              <a:rPr lang="en-US" altLang="zh-TW" sz="2400">
                <a:ea typeface="新細明體" panose="02020500000000000000" pitchFamily="18" charset="-120"/>
              </a:rPr>
              <a:t>Serial Monitor</a:t>
            </a:r>
            <a:r>
              <a:rPr lang="zh-TW" altLang="en-US" sz="2400">
                <a:ea typeface="新細明體" panose="02020500000000000000" pitchFamily="18" charset="-120"/>
              </a:rPr>
              <a:t>視窗</a:t>
            </a:r>
            <a:r>
              <a:rPr lang="en-US" altLang="zh-TW" sz="2400">
                <a:ea typeface="新細明體" panose="02020500000000000000" pitchFamily="18" charset="-120"/>
              </a:rPr>
              <a:t>.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</a:t>
            </a:r>
            <a:r>
              <a:rPr lang="zh-TW" altLang="en-US" sz="2400">
                <a:ea typeface="新細明體" panose="02020500000000000000" pitchFamily="18" charset="-120"/>
              </a:rPr>
              <a:t>那甚麼時候是</a:t>
            </a:r>
            <a:r>
              <a:rPr lang="en-US" altLang="zh-TW" sz="2400">
                <a:ea typeface="新細明體" panose="02020500000000000000" pitchFamily="18" charset="-120"/>
              </a:rPr>
              <a:t>1?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</a:t>
            </a:r>
            <a:r>
              <a:rPr lang="zh-TW" altLang="en-US" sz="2400">
                <a:ea typeface="新細明體" panose="02020500000000000000" pitchFamily="18" charset="-120"/>
              </a:rPr>
              <a:t>壓下還是沒壓下的時候</a:t>
            </a:r>
            <a:r>
              <a:rPr lang="en-US" altLang="zh-TW" sz="2400">
                <a:ea typeface="新細明體" panose="02020500000000000000" pitchFamily="18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0311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>
            <a:extLst>
              <a:ext uri="{FF2B5EF4-FFF2-40B4-BE49-F238E27FC236}">
                <a16:creationId xmlns:a16="http://schemas.microsoft.com/office/drawing/2014/main" id="{70DA65A5-4486-B24C-82AE-17AFA3151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0">
                <a:solidFill>
                  <a:schemeClr val="hlink"/>
                </a:solidFill>
                <a:latin typeface="Times New Roman" pitchFamily="18" charset="0"/>
                <a:ea typeface="標楷體" pitchFamily="65" charset="-120"/>
              </a:rPr>
              <a:t>用按鍵控制電壓變化</a:t>
            </a:r>
            <a:r>
              <a:rPr lang="en-US" altLang="zh-TW" b="0">
                <a:solidFill>
                  <a:schemeClr val="hlink"/>
                </a:solidFill>
                <a:latin typeface="Times New Roman" pitchFamily="18" charset="0"/>
                <a:ea typeface="標楷體" pitchFamily="65" charset="-120"/>
              </a:rPr>
              <a:t>:</a:t>
            </a:r>
            <a:r>
              <a:rPr lang="zh-TW" altLang="en-US" b="0">
                <a:solidFill>
                  <a:schemeClr val="hlink"/>
                </a:solidFill>
                <a:latin typeface="Times New Roman" pitchFamily="18" charset="0"/>
                <a:ea typeface="標楷體" pitchFamily="65" charset="-120"/>
              </a:rPr>
              <a:t>正向邏輯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B2C4EFF7-7251-7A4E-9006-952418E4BE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7614" y="762000"/>
            <a:ext cx="3514725" cy="769441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TW" altLang="en-US">
                <a:ea typeface="新細明體" panose="02020500000000000000" pitchFamily="18" charset="-120"/>
              </a:rPr>
              <a:t>當壓下時</a:t>
            </a:r>
            <a:r>
              <a:rPr lang="en-US" altLang="zh-TW">
                <a:ea typeface="新細明體" panose="02020500000000000000" pitchFamily="18" charset="-120"/>
              </a:rPr>
              <a:t>,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Vdd (+5V) </a:t>
            </a:r>
            <a:r>
              <a:rPr lang="zh-TW" altLang="en-US">
                <a:ea typeface="新細明體" panose="02020500000000000000" pitchFamily="18" charset="-120"/>
              </a:rPr>
              <a:t>將被輸入到 </a:t>
            </a:r>
            <a:r>
              <a:rPr lang="en-US" altLang="zh-TW">
                <a:ea typeface="新細明體" panose="02020500000000000000" pitchFamily="18" charset="-120"/>
              </a:rPr>
              <a:t>P3.</a:t>
            </a:r>
          </a:p>
        </p:txBody>
      </p:sp>
      <p:pic>
        <p:nvPicPr>
          <p:cNvPr id="55300" name="Picture 4">
            <a:extLst>
              <a:ext uri="{FF2B5EF4-FFF2-40B4-BE49-F238E27FC236}">
                <a16:creationId xmlns:a16="http://schemas.microsoft.com/office/drawing/2014/main" id="{B5A2082B-3B93-2049-8755-A41662DE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762001"/>
            <a:ext cx="4343400" cy="283527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1701" name="AutoShape 5">
            <a:extLst>
              <a:ext uri="{FF2B5EF4-FFF2-40B4-BE49-F238E27FC236}">
                <a16:creationId xmlns:a16="http://schemas.microsoft.com/office/drawing/2014/main" id="{7C1B76BF-0AA1-234F-A7B5-53449AAC804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943600" y="1066800"/>
            <a:ext cx="1143000" cy="914400"/>
          </a:xfrm>
          <a:custGeom>
            <a:avLst/>
            <a:gdLst>
              <a:gd name="G0" fmla="+- 14967 0 0"/>
              <a:gd name="G1" fmla="+- 4675 0 0"/>
              <a:gd name="G2" fmla="+- 12158 0 4675"/>
              <a:gd name="G3" fmla="+- G2 0 4675"/>
              <a:gd name="G4" fmla="*/ G3 32768 32059"/>
              <a:gd name="G5" fmla="*/ G4 1 2"/>
              <a:gd name="G6" fmla="+- 21600 0 14967"/>
              <a:gd name="G7" fmla="*/ G6 4675 6079"/>
              <a:gd name="G8" fmla="+- G7 14967 0"/>
              <a:gd name="T0" fmla="*/ 14967 w 21600"/>
              <a:gd name="T1" fmla="*/ 0 h 21600"/>
              <a:gd name="T2" fmla="*/ 14967 w 21600"/>
              <a:gd name="T3" fmla="*/ 12158 h 21600"/>
              <a:gd name="T4" fmla="*/ 1435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4967" y="0"/>
                </a:lnTo>
                <a:lnTo>
                  <a:pt x="14967" y="4675"/>
                </a:lnTo>
                <a:lnTo>
                  <a:pt x="12427" y="4675"/>
                </a:lnTo>
                <a:cubicBezTo>
                  <a:pt x="5564" y="4675"/>
                  <a:pt x="0" y="8025"/>
                  <a:pt x="0" y="12158"/>
                </a:cubicBezTo>
                <a:lnTo>
                  <a:pt x="0" y="21600"/>
                </a:lnTo>
                <a:lnTo>
                  <a:pt x="2870" y="21600"/>
                </a:lnTo>
                <a:lnTo>
                  <a:pt x="2870" y="12158"/>
                </a:lnTo>
                <a:cubicBezTo>
                  <a:pt x="2870" y="9576"/>
                  <a:pt x="7149" y="7483"/>
                  <a:pt x="12427" y="7483"/>
                </a:cubicBezTo>
                <a:lnTo>
                  <a:pt x="14967" y="7483"/>
                </a:lnTo>
                <a:lnTo>
                  <a:pt x="14967" y="12158"/>
                </a:lnTo>
                <a:close/>
              </a:path>
            </a:pathLst>
          </a:custGeom>
          <a:solidFill>
            <a:srgbClr val="FFCC00"/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Futura Md BT" pitchFamily="34" charset="0"/>
            </a:endParaRPr>
          </a:p>
        </p:txBody>
      </p:sp>
      <p:pic>
        <p:nvPicPr>
          <p:cNvPr id="541702" name="Picture 6">
            <a:extLst>
              <a:ext uri="{FF2B5EF4-FFF2-40B4-BE49-F238E27FC236}">
                <a16:creationId xmlns:a16="http://schemas.microsoft.com/office/drawing/2014/main" id="{99F57301-6869-D948-A5D1-18BE4BB8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33801"/>
            <a:ext cx="4343400" cy="2716213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1703" name="Rectangle 7">
            <a:extLst>
              <a:ext uri="{FF2B5EF4-FFF2-40B4-BE49-F238E27FC236}">
                <a16:creationId xmlns:a16="http://schemas.microsoft.com/office/drawing/2014/main" id="{0049400E-9A51-BA49-B007-0133E4AB4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650" y="3429000"/>
            <a:ext cx="3733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zh-TW" altLang="en-US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當釋放時</a:t>
            </a:r>
            <a:r>
              <a:rPr lang="en-US" altLang="zh-TW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,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zh-TW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  Vss (0V) </a:t>
            </a:r>
            <a:r>
              <a:rPr lang="zh-TW" altLang="en-US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將被輸入到 </a:t>
            </a:r>
            <a:r>
              <a:rPr lang="en-US" altLang="zh-TW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of P3.</a:t>
            </a:r>
            <a:br>
              <a:rPr lang="en-US" altLang="zh-TW" sz="32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</a:br>
            <a:endParaRPr lang="en-US" altLang="zh-TW" sz="2400">
              <a:solidFill>
                <a:schemeClr val="tx1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10K</a:t>
            </a:r>
            <a:r>
              <a:rPr lang="en-US" altLang="zh-TW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  <a:sym typeface="Symbol" pitchFamily="2" charset="2"/>
              </a:rPr>
              <a:t></a:t>
            </a:r>
            <a:r>
              <a:rPr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  <a:r>
              <a:rPr lang="zh-TW" altLang="en-US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電阻是用來做</a:t>
            </a:r>
            <a:r>
              <a:rPr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Vdd </a:t>
            </a:r>
            <a:r>
              <a:rPr lang="zh-TW" altLang="en-US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和 </a:t>
            </a:r>
            <a:r>
              <a:rPr lang="en-US" altLang="zh-TW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Vss</a:t>
            </a:r>
            <a:r>
              <a:rPr lang="zh-TW" altLang="en-US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的短路保護。</a:t>
            </a:r>
            <a:endParaRPr lang="en-US" altLang="zh-TW" sz="2400">
              <a:solidFill>
                <a:schemeClr val="tx1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41704" name="AutoShape 8">
            <a:extLst>
              <a:ext uri="{FF2B5EF4-FFF2-40B4-BE49-F238E27FC236}">
                <a16:creationId xmlns:a16="http://schemas.microsoft.com/office/drawing/2014/main" id="{F1A7BD06-C01F-1A43-A489-F962C6910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257800"/>
            <a:ext cx="685800" cy="838200"/>
          </a:xfrm>
          <a:custGeom>
            <a:avLst/>
            <a:gdLst>
              <a:gd name="G0" fmla="+- 15150 0 0"/>
              <a:gd name="G1" fmla="+- 4500 0 0"/>
              <a:gd name="G2" fmla="+- 12158 0 4500"/>
              <a:gd name="G3" fmla="+- G2 0 4500"/>
              <a:gd name="G4" fmla="*/ G3 32768 32059"/>
              <a:gd name="G5" fmla="*/ G4 1 2"/>
              <a:gd name="G6" fmla="+- 21600 0 15150"/>
              <a:gd name="G7" fmla="*/ G6 4500 6079"/>
              <a:gd name="G8" fmla="+- G7 15150 0"/>
              <a:gd name="T0" fmla="*/ 15150 w 21600"/>
              <a:gd name="T1" fmla="*/ 0 h 21600"/>
              <a:gd name="T2" fmla="*/ 15150 w 21600"/>
              <a:gd name="T3" fmla="*/ 12158 h 21600"/>
              <a:gd name="T4" fmla="*/ 1614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50" y="0"/>
                </a:lnTo>
                <a:lnTo>
                  <a:pt x="15150" y="4500"/>
                </a:lnTo>
                <a:lnTo>
                  <a:pt x="12427" y="4500"/>
                </a:lnTo>
                <a:cubicBezTo>
                  <a:pt x="5564" y="4500"/>
                  <a:pt x="0" y="7929"/>
                  <a:pt x="0" y="12158"/>
                </a:cubicBezTo>
                <a:lnTo>
                  <a:pt x="0" y="21600"/>
                </a:lnTo>
                <a:lnTo>
                  <a:pt x="3228" y="21600"/>
                </a:lnTo>
                <a:lnTo>
                  <a:pt x="3228" y="12158"/>
                </a:lnTo>
                <a:cubicBezTo>
                  <a:pt x="3228" y="9673"/>
                  <a:pt x="7347" y="7658"/>
                  <a:pt x="12427" y="7658"/>
                </a:cubicBezTo>
                <a:lnTo>
                  <a:pt x="15150" y="7658"/>
                </a:lnTo>
                <a:lnTo>
                  <a:pt x="15150" y="12158"/>
                </a:lnTo>
                <a:close/>
              </a:path>
            </a:pathLst>
          </a:custGeom>
          <a:solidFill>
            <a:srgbClr val="FFCC00"/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Futura Md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4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703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>
            <a:extLst>
              <a:ext uri="{FF2B5EF4-FFF2-40B4-BE49-F238E27FC236}">
                <a16:creationId xmlns:a16="http://schemas.microsoft.com/office/drawing/2014/main" id="{7B267743-E7DB-204C-80C6-A124F8B4E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59E83E8-DF8E-6E45-93A4-ACFADB156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725" y="1135752"/>
            <a:ext cx="8647611" cy="3293209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TW" altLang="en-US">
                <a:ea typeface="新細明體" panose="02020500000000000000" pitchFamily="18" charset="-120"/>
              </a:rPr>
              <a:t>在這個範例下</a:t>
            </a:r>
            <a:r>
              <a:rPr lang="en-US" altLang="zh-TW">
                <a:ea typeface="新細明體" panose="02020500000000000000" pitchFamily="18" charset="-120"/>
              </a:rPr>
              <a:t>, 10K</a:t>
            </a: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 </a:t>
            </a: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可說是當成</a:t>
            </a:r>
          </a:p>
          <a:p>
            <a:pPr eaLnBrk="1" hangingPunct="1">
              <a:buFont typeface="Wingdings" pitchFamily="2" charset="2"/>
              <a:buNone/>
            </a:pP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   </a:t>
            </a:r>
            <a:r>
              <a:rPr lang="en-US" altLang="zh-TW" b="1">
                <a:ea typeface="新細明體" panose="02020500000000000000" pitchFamily="18" charset="-120"/>
                <a:sym typeface="Symbol" pitchFamily="2" charset="2"/>
              </a:rPr>
              <a:t>Pull-Down</a:t>
            </a: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 </a:t>
            </a: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電阻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   </a:t>
            </a: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當按鍵沒有被壓下時被當成導引至地或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   Vss </a:t>
            </a: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的功用。</a:t>
            </a:r>
            <a:br>
              <a:rPr lang="zh-TW" altLang="en-US">
                <a:ea typeface="新細明體" panose="02020500000000000000" pitchFamily="18" charset="-120"/>
                <a:sym typeface="Symbol" pitchFamily="2" charset="2"/>
              </a:rPr>
            </a:br>
            <a:endParaRPr lang="zh-TW" altLang="en-US">
              <a:ea typeface="新細明體" panose="02020500000000000000" pitchFamily="18" charset="-120"/>
              <a:sym typeface="Symbol" pitchFamily="2" charset="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按鍵開關可以說是</a:t>
            </a:r>
            <a:r>
              <a:rPr lang="en-US" altLang="zh-TW" b="1">
                <a:ea typeface="新細明體" panose="02020500000000000000" pitchFamily="18" charset="-120"/>
                <a:sym typeface="Symbol" pitchFamily="2" charset="2"/>
              </a:rPr>
              <a:t>Active-High</a:t>
            </a: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   </a:t>
            </a: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當作動時 </a:t>
            </a: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(</a:t>
            </a: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按下它</a:t>
            </a: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) </a:t>
            </a: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將會造成</a:t>
            </a: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P3</a:t>
            </a: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被輸入成</a:t>
            </a:r>
          </a:p>
          <a:p>
            <a:pPr eaLnBrk="1" hangingPunct="1">
              <a:buFont typeface="Wingdings" pitchFamily="2" charset="2"/>
              <a:buNone/>
            </a:pP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   </a:t>
            </a: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HIGH</a:t>
            </a: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。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TW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82091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DEA1A1E-BD53-1E4C-9FB7-218B7AB109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TW" altLang="en-US">
                <a:solidFill>
                  <a:schemeClr val="hlink"/>
                </a:solidFill>
                <a:effectLst/>
                <a:ea typeface="新細明體" panose="02020500000000000000" pitchFamily="18" charset="-120"/>
              </a:rPr>
              <a:t>用按鍵控制電壓變化</a:t>
            </a:r>
            <a:r>
              <a:rPr kumimoji="1" lang="en-US" altLang="zh-TW">
                <a:solidFill>
                  <a:schemeClr val="hlink"/>
                </a:solidFill>
                <a:effectLst/>
                <a:ea typeface="新細明體" panose="02020500000000000000" pitchFamily="18" charset="-120"/>
              </a:rPr>
              <a:t>:</a:t>
            </a:r>
            <a:r>
              <a:rPr kumimoji="1" lang="zh-TW" altLang="en-US">
                <a:solidFill>
                  <a:schemeClr val="hlink"/>
                </a:solidFill>
                <a:effectLst/>
                <a:ea typeface="新細明體" panose="02020500000000000000" pitchFamily="18" charset="-120"/>
              </a:rPr>
              <a:t>反向邏輯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B6623BA8-579A-6E4C-82E6-112E4B695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725" y="1135752"/>
            <a:ext cx="8647611" cy="150810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TW" altLang="en-US">
                <a:ea typeface="新細明體" panose="02020500000000000000" pitchFamily="18" charset="-120"/>
              </a:rPr>
              <a:t>下面這個範例顯示</a:t>
            </a:r>
            <a:r>
              <a:rPr lang="en-US" altLang="zh-TW">
                <a:ea typeface="新細明體" panose="02020500000000000000" pitchFamily="18" charset="-120"/>
              </a:rPr>
              <a:t>10K</a:t>
            </a:r>
            <a:r>
              <a:rPr lang="en-US" altLang="zh-TW">
                <a:ea typeface="新細明體" panose="02020500000000000000" pitchFamily="18" charset="-120"/>
                <a:sym typeface="Symbol" pitchFamily="2" charset="2"/>
              </a:rPr>
              <a:t></a:t>
            </a:r>
            <a:r>
              <a:rPr lang="zh-TW" altLang="en-US">
                <a:ea typeface="新細明體" panose="02020500000000000000" pitchFamily="18" charset="-120"/>
                <a:sym typeface="Symbol" pitchFamily="2" charset="2"/>
              </a:rPr>
              <a:t>為</a:t>
            </a:r>
            <a:r>
              <a:rPr lang="zh-TW" altLang="en-US">
                <a:ea typeface="新細明體" panose="02020500000000000000" pitchFamily="18" charset="-120"/>
              </a:rPr>
              <a:t> </a:t>
            </a:r>
            <a:r>
              <a:rPr lang="en-US" altLang="zh-TW">
                <a:ea typeface="新細明體" panose="02020500000000000000" pitchFamily="18" charset="-120"/>
              </a:rPr>
              <a:t>Pull-Up </a:t>
            </a:r>
            <a:r>
              <a:rPr lang="zh-TW" altLang="en-US">
                <a:ea typeface="新細明體" panose="02020500000000000000" pitchFamily="18" charset="-120"/>
              </a:rPr>
              <a:t>電阻</a:t>
            </a:r>
          </a:p>
          <a:p>
            <a:pPr eaLnBrk="1" hangingPunct="1">
              <a:buFont typeface="Wingdings" pitchFamily="2" charset="2"/>
              <a:buNone/>
            </a:pPr>
            <a:r>
              <a:rPr lang="zh-TW" altLang="en-US">
                <a:ea typeface="新細明體" panose="02020500000000000000" pitchFamily="18" charset="-120"/>
              </a:rPr>
              <a:t>   牽引至</a:t>
            </a:r>
            <a:r>
              <a:rPr lang="en-US" altLang="zh-TW">
                <a:ea typeface="新細明體" panose="02020500000000000000" pitchFamily="18" charset="-120"/>
              </a:rPr>
              <a:t> Vdd, </a:t>
            </a:r>
            <a:r>
              <a:rPr lang="zh-TW" altLang="en-US">
                <a:ea typeface="新細明體" panose="02020500000000000000" pitchFamily="18" charset="-120"/>
              </a:rPr>
              <a:t>表現為 </a:t>
            </a:r>
            <a:r>
              <a:rPr lang="en-US" altLang="zh-TW">
                <a:ea typeface="新細明體" panose="02020500000000000000" pitchFamily="18" charset="-120"/>
              </a:rPr>
              <a:t>Active-Low </a:t>
            </a:r>
            <a:r>
              <a:rPr lang="zh-TW" altLang="en-US">
                <a:ea typeface="新細明體" panose="02020500000000000000" pitchFamily="18" charset="-120"/>
              </a:rPr>
              <a:t>按鈕</a:t>
            </a:r>
            <a:r>
              <a:rPr lang="en-US" altLang="zh-TW">
                <a:ea typeface="新細明體" panose="02020500000000000000" pitchFamily="18" charset="-120"/>
              </a:rPr>
              <a:t>.  </a:t>
            </a:r>
          </a:p>
          <a:p>
            <a:pPr eaLnBrk="1" hangingPunct="1">
              <a:buFont typeface="Wingdings" pitchFamily="2" charset="2"/>
              <a:buNone/>
            </a:pPr>
            <a:r>
              <a:rPr lang="zh-TW" altLang="en-US">
                <a:ea typeface="新細明體" panose="02020500000000000000" pitchFamily="18" charset="-120"/>
              </a:rPr>
              <a:t>當執行程式時</a:t>
            </a:r>
            <a:r>
              <a:rPr lang="en-US" altLang="zh-TW">
                <a:ea typeface="新細明體" panose="02020500000000000000" pitchFamily="18" charset="-120"/>
              </a:rPr>
              <a:t>, </a:t>
            </a:r>
            <a:r>
              <a:rPr lang="zh-TW" altLang="en-US">
                <a:ea typeface="新細明體" panose="02020500000000000000" pitchFamily="18" charset="-120"/>
              </a:rPr>
              <a:t>什麼情況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IN3 </a:t>
            </a:r>
            <a:r>
              <a:rPr lang="zh-TW" altLang="en-US">
                <a:ea typeface="新細明體" panose="02020500000000000000" pitchFamily="18" charset="-120"/>
              </a:rPr>
              <a:t>的值將會變為 </a:t>
            </a:r>
            <a:r>
              <a:rPr lang="en-US" altLang="zh-TW">
                <a:ea typeface="新細明體" panose="02020500000000000000" pitchFamily="18" charset="-120"/>
              </a:rPr>
              <a:t>1?</a:t>
            </a:r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EB5B1023-70FA-224B-B81C-2A577B56E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5715000" cy="32512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4898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>
            <a:extLst>
              <a:ext uri="{FF2B5EF4-FFF2-40B4-BE49-F238E27FC236}">
                <a16:creationId xmlns:a16="http://schemas.microsoft.com/office/drawing/2014/main" id="{B7049CB3-F52D-1749-ABA6-7014FD6B0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>
                <a:ea typeface="新細明體" pitchFamily="18" charset="-120"/>
              </a:rPr>
              <a:t>臨界準位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C5F97D15-94F7-F043-89E1-BB3C43235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762000"/>
            <a:ext cx="8001000" cy="236988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Arduino </a:t>
            </a:r>
            <a:r>
              <a:rPr lang="zh-TW" altLang="en-US">
                <a:ea typeface="新細明體" panose="02020500000000000000" pitchFamily="18" charset="-120"/>
              </a:rPr>
              <a:t>輸入必須一直被定義成 </a:t>
            </a:r>
            <a:r>
              <a:rPr lang="en-US" altLang="zh-TW">
                <a:ea typeface="新細明體" panose="02020500000000000000" pitchFamily="18" charset="-120"/>
              </a:rPr>
              <a:t>high </a:t>
            </a:r>
            <a:r>
              <a:rPr lang="zh-TW" altLang="en-US">
                <a:ea typeface="新細明體" panose="02020500000000000000" pitchFamily="18" charset="-120"/>
              </a:rPr>
              <a:t>或 </a:t>
            </a:r>
            <a:r>
              <a:rPr lang="en-US" altLang="zh-TW">
                <a:ea typeface="新細明體" panose="02020500000000000000" pitchFamily="18" charset="-120"/>
              </a:rPr>
              <a:t>low</a:t>
            </a:r>
            <a:r>
              <a:rPr lang="zh-TW" altLang="en-US">
                <a:ea typeface="新細明體" panose="02020500000000000000" pitchFamily="18" charset="-120"/>
              </a:rPr>
              <a:t>。如果不介於這兩者會被定義成 </a:t>
            </a:r>
            <a:r>
              <a:rPr lang="en-US" altLang="zh-TW" b="1">
                <a:ea typeface="新細明體" panose="02020500000000000000" pitchFamily="18" charset="-120"/>
              </a:rPr>
              <a:t>floating</a:t>
            </a:r>
            <a:r>
              <a:rPr lang="en-US" altLang="zh-TW">
                <a:ea typeface="新細明體" panose="02020500000000000000" pitchFamily="18" charset="-120"/>
              </a:rPr>
              <a:t> </a:t>
            </a:r>
            <a:r>
              <a:rPr lang="zh-TW" altLang="en-US">
                <a:ea typeface="新細明體" panose="02020500000000000000" pitchFamily="18" charset="-120"/>
              </a:rPr>
              <a:t>。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High </a:t>
            </a:r>
            <a:r>
              <a:rPr lang="zh-TW" altLang="en-US">
                <a:ea typeface="新細明體" panose="02020500000000000000" pitchFamily="18" charset="-120"/>
              </a:rPr>
              <a:t>與 </a:t>
            </a:r>
            <a:r>
              <a:rPr lang="en-US" altLang="zh-TW">
                <a:ea typeface="新細明體" panose="02020500000000000000" pitchFamily="18" charset="-120"/>
              </a:rPr>
              <a:t>Low</a:t>
            </a:r>
            <a:r>
              <a:rPr lang="zh-TW" altLang="en-US">
                <a:ea typeface="新細明體" panose="02020500000000000000" pitchFamily="18" charset="-120"/>
              </a:rPr>
              <a:t>的區別如下  </a:t>
            </a:r>
            <a:br>
              <a:rPr lang="zh-TW" altLang="en-US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&lt;1.4V = Low </a:t>
            </a: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&gt;1.4V = High</a:t>
            </a:r>
            <a:br>
              <a:rPr lang="en-US" altLang="zh-TW">
                <a:ea typeface="新細明體" panose="02020500000000000000" pitchFamily="18" charset="-120"/>
              </a:rPr>
            </a:br>
            <a:endParaRPr lang="en-US" altLang="zh-TW">
              <a:ea typeface="新細明體" panose="02020500000000000000" pitchFamily="18" charset="-12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TW" altLang="en-US">
                <a:ea typeface="新細明體" panose="02020500000000000000" pitchFamily="18" charset="-120"/>
              </a:rPr>
              <a:t>這個區別主要是來自半導體的條件限制</a:t>
            </a:r>
            <a:r>
              <a:rPr lang="en-US" altLang="zh-TW">
                <a:ea typeface="新細明體" panose="02020500000000000000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352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4834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04515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>
            <a:extLst>
              <a:ext uri="{FF2B5EF4-FFF2-40B4-BE49-F238E27FC236}">
                <a16:creationId xmlns:a16="http://schemas.microsoft.com/office/drawing/2014/main" id="{557BBAF2-AB16-3441-BEFD-DBB9B7DEAB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>
                <a:ea typeface="新細明體" panose="02020500000000000000" pitchFamily="18" charset="-120"/>
              </a:rPr>
              <a:t>按鍵 控制你的</a:t>
            </a:r>
            <a:r>
              <a:rPr lang="en-US" altLang="zh-TW">
                <a:ea typeface="新細明體" panose="02020500000000000000" pitchFamily="18" charset="-120"/>
              </a:rPr>
              <a:t> LED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7FC61440-95ED-D043-9FA5-B3784C30C0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908051"/>
            <a:ext cx="8153400" cy="3354765"/>
          </a:xfrm>
        </p:spPr>
        <p:txBody>
          <a:bodyPr/>
          <a:lstStyle/>
          <a:p>
            <a:pPr marL="609600" indent="-609600" eaLnBrk="1" hangingPunct="1"/>
            <a:r>
              <a:rPr lang="zh-TW" altLang="en-US">
                <a:ea typeface="新細明體" panose="02020500000000000000" pitchFamily="18" charset="-120"/>
              </a:rPr>
              <a:t>現在你可用 按鍵 當作輸出或輸入的工具 </a:t>
            </a:r>
          </a:p>
          <a:p>
            <a:pPr marL="609600" indent="-609600" eaLnBrk="1" hangingPunct="1"/>
            <a:r>
              <a:rPr lang="zh-TW" altLang="en-US">
                <a:ea typeface="新細明體" panose="02020500000000000000" pitchFamily="18" charset="-120"/>
              </a:rPr>
              <a:t>來控制 </a:t>
            </a:r>
            <a:r>
              <a:rPr lang="en-US" altLang="zh-TW">
                <a:ea typeface="新細明體" panose="02020500000000000000" pitchFamily="18" charset="-120"/>
              </a:rPr>
              <a:t>LED.</a:t>
            </a:r>
          </a:p>
          <a:p>
            <a:pPr marL="609600" indent="-609600" eaLnBrk="1" hangingPunct="1"/>
            <a:endParaRPr lang="en-US" altLang="zh-TW">
              <a:ea typeface="新細明體" panose="02020500000000000000" pitchFamily="18" charset="-120"/>
            </a:endParaRPr>
          </a:p>
          <a:p>
            <a:pPr marL="609600" indent="-609600" eaLnBrk="1" hangingPunct="1"/>
            <a:r>
              <a:rPr lang="zh-TW" altLang="en-US">
                <a:ea typeface="新細明體" panose="02020500000000000000" pitchFamily="18" charset="-120"/>
              </a:rPr>
              <a:t>編譯碼</a:t>
            </a:r>
            <a:r>
              <a:rPr lang="en-US" altLang="zh-TW">
                <a:ea typeface="新細明體" panose="02020500000000000000" pitchFamily="18" charset="-120"/>
              </a:rPr>
              <a:t>: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zh-TW" altLang="en-US">
                <a:ea typeface="新細明體" panose="02020500000000000000" pitchFamily="18" charset="-120"/>
              </a:rPr>
              <a:t>當按鍵按下時</a:t>
            </a:r>
            <a:r>
              <a:rPr lang="en-US" altLang="zh-TW">
                <a:ea typeface="新細明體" panose="02020500000000000000" pitchFamily="18" charset="-120"/>
              </a:rPr>
              <a:t>:</a:t>
            </a:r>
          </a:p>
          <a:p>
            <a:pPr marL="990600" lvl="1" indent="-533400" eaLnBrk="1" hangingPunct="1"/>
            <a:r>
              <a:rPr lang="zh-TW" altLang="en-US">
                <a:ea typeface="新細明體" panose="02020500000000000000" pitchFamily="18" charset="-120"/>
              </a:rPr>
              <a:t>快速閃爍 </a:t>
            </a:r>
            <a:r>
              <a:rPr lang="en-US" altLang="zh-TW">
                <a:ea typeface="新細明體" panose="02020500000000000000" pitchFamily="18" charset="-120"/>
              </a:rPr>
              <a:t>LED 50</a:t>
            </a:r>
            <a:r>
              <a:rPr lang="zh-TW" altLang="en-US">
                <a:ea typeface="新細明體" panose="02020500000000000000" pitchFamily="18" charset="-120"/>
              </a:rPr>
              <a:t>毫秒</a:t>
            </a:r>
            <a:endParaRPr lang="en-US" altLang="zh-TW">
              <a:ea typeface="新細明體" panose="02020500000000000000" pitchFamily="18" charset="-120"/>
            </a:endParaRP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zh-TW" altLang="en-US">
                <a:ea typeface="新細明體" panose="02020500000000000000" pitchFamily="18" charset="-120"/>
              </a:rPr>
              <a:t>如果不是</a:t>
            </a:r>
            <a:r>
              <a:rPr lang="en-US" altLang="zh-TW">
                <a:ea typeface="新細明體" panose="02020500000000000000" pitchFamily="18" charset="-120"/>
              </a:rPr>
              <a:t>, </a:t>
            </a:r>
            <a:r>
              <a:rPr lang="zh-TW" altLang="en-US">
                <a:ea typeface="新細明體" panose="02020500000000000000" pitchFamily="18" charset="-120"/>
              </a:rPr>
              <a:t>當沒有被按下</a:t>
            </a:r>
            <a:r>
              <a:rPr lang="en-US" altLang="zh-TW">
                <a:ea typeface="新細明體" panose="02020500000000000000" pitchFamily="18" charset="-120"/>
              </a:rPr>
              <a:t>:</a:t>
            </a:r>
          </a:p>
          <a:p>
            <a:pPr marL="990600" lvl="1" indent="-533400" eaLnBrk="1" hangingPunct="1"/>
            <a:r>
              <a:rPr lang="zh-TW" altLang="en-US">
                <a:ea typeface="新細明體" panose="02020500000000000000" pitchFamily="18" charset="-120"/>
              </a:rPr>
              <a:t>保持 </a:t>
            </a:r>
            <a:r>
              <a:rPr lang="en-US" altLang="zh-TW">
                <a:ea typeface="新細明體" panose="02020500000000000000" pitchFamily="18" charset="-120"/>
              </a:rPr>
              <a:t>LED </a:t>
            </a:r>
            <a:r>
              <a:rPr lang="zh-TW" altLang="en-US">
                <a:ea typeface="新細明體" panose="02020500000000000000" pitchFamily="18" charset="-120"/>
              </a:rPr>
              <a:t>暫停 </a:t>
            </a:r>
            <a:r>
              <a:rPr lang="en-US" altLang="zh-TW">
                <a:ea typeface="新細明體" panose="02020500000000000000" pitchFamily="18" charset="-120"/>
              </a:rPr>
              <a:t>100mSec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zh-TW" altLang="en-US">
                <a:ea typeface="新細明體" panose="02020500000000000000" pitchFamily="18" charset="-120"/>
              </a:rPr>
              <a:t>回到步驟</a:t>
            </a:r>
            <a:r>
              <a:rPr lang="en-US" altLang="zh-TW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DB44EA4A-B7CB-D846-9755-AB88E58CB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438400"/>
            <a:ext cx="2590800" cy="2743200"/>
          </a:xfrm>
          <a:prstGeom prst="rect">
            <a:avLst/>
          </a:prstGeom>
          <a:solidFill>
            <a:srgbClr val="FFFF66">
              <a:alpha val="5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0"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en-US" altLang="zh-TW" sz="1800">
                <a:ea typeface="新細明體" panose="02020500000000000000" pitchFamily="18" charset="-120"/>
              </a:rPr>
              <a:t>We know how to blink an LED: </a:t>
            </a:r>
            <a:br>
              <a:rPr lang="en-US" altLang="zh-TW" sz="1800">
                <a:ea typeface="新細明體" panose="02020500000000000000" pitchFamily="18" charset="-120"/>
              </a:rPr>
            </a:br>
            <a:r>
              <a:rPr lang="en-US" altLang="zh-TW" sz="1800">
                <a:ea typeface="新細明體" panose="02020500000000000000" pitchFamily="18" charset="-120"/>
              </a:rPr>
              <a:t>On, pause, Off, Pause.</a:t>
            </a:r>
            <a:br>
              <a:rPr lang="en-US" altLang="zh-TW" sz="1800">
                <a:ea typeface="新細明體" panose="02020500000000000000" pitchFamily="18" charset="-120"/>
              </a:rPr>
            </a:br>
            <a:r>
              <a:rPr lang="en-US" altLang="zh-TW" sz="1800">
                <a:ea typeface="新細明體" panose="02020500000000000000" pitchFamily="18" charset="-120"/>
              </a:rPr>
              <a:t>To reduce our design work, 'Blink' will suffice.</a:t>
            </a:r>
          </a:p>
        </p:txBody>
      </p:sp>
      <p:graphicFrame>
        <p:nvGraphicFramePr>
          <p:cNvPr id="59397" name="Object 5">
            <a:extLst>
              <a:ext uri="{FF2B5EF4-FFF2-40B4-BE49-F238E27FC236}">
                <a16:creationId xmlns:a16="http://schemas.microsoft.com/office/drawing/2014/main" id="{7655B5C6-EF20-3149-82B8-136D974EFA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2667001"/>
          <a:ext cx="8191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5" name="Bitmap Image" r:id="rId4" imgW="1092200" imgH="1003300" progId="Paint.Picture">
                  <p:embed/>
                </p:oleObj>
              </mc:Choice>
              <mc:Fallback>
                <p:oleObj name="Bitmap Image" r:id="rId4" imgW="1092200" imgH="1003300" progId="Paint.Picture">
                  <p:embed/>
                  <p:pic>
                    <p:nvPicPr>
                      <p:cNvPr id="59397" name="Object 5">
                        <a:extLst>
                          <a:ext uri="{FF2B5EF4-FFF2-40B4-BE49-F238E27FC236}">
                            <a16:creationId xmlns:a16="http://schemas.microsoft.com/office/drawing/2014/main" id="{7655B5C6-EF20-3149-82B8-136D974EFA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667001"/>
                        <a:ext cx="81915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02437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>
            <a:extLst>
              <a:ext uri="{FF2B5EF4-FFF2-40B4-BE49-F238E27FC236}">
                <a16:creationId xmlns:a16="http://schemas.microsoft.com/office/drawing/2014/main" id="{B0F96A06-84A8-DB4B-B4A0-1E571A02B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75DACDB4-DF0E-9044-8E29-1339BEAA46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762001"/>
            <a:ext cx="8001000" cy="707886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TW" altLang="en-US">
                <a:ea typeface="新細明體" panose="02020500000000000000" pitchFamily="18" charset="-120"/>
              </a:rPr>
              <a:t>流程圖</a:t>
            </a:r>
            <a:r>
              <a:rPr lang="en-US" altLang="zh-TW">
                <a:ea typeface="新細明體" panose="02020500000000000000" pitchFamily="18" charset="-120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0420" name="AutoShape 4">
            <a:extLst>
              <a:ext uri="{FF2B5EF4-FFF2-40B4-BE49-F238E27FC236}">
                <a16:creationId xmlns:a16="http://schemas.microsoft.com/office/drawing/2014/main" id="{86049EA1-4DD4-0847-99BD-23560768A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219200"/>
            <a:ext cx="1219200" cy="381000"/>
          </a:xfrm>
          <a:prstGeom prst="flowChartTerminator">
            <a:avLst/>
          </a:prstGeom>
          <a:solidFill>
            <a:srgbClr val="FFCC00"/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eaLnBrk="1" hangingPunct="1"/>
            <a:r>
              <a:rPr lang="zh-TW" altLang="en-US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開始</a:t>
            </a:r>
          </a:p>
        </p:txBody>
      </p:sp>
      <p:sp>
        <p:nvSpPr>
          <p:cNvPr id="60421" name="AutoShape 5">
            <a:extLst>
              <a:ext uri="{FF2B5EF4-FFF2-40B4-BE49-F238E27FC236}">
                <a16:creationId xmlns:a16="http://schemas.microsoft.com/office/drawing/2014/main" id="{17814A9F-606C-5649-9D3D-E58A686F3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971800"/>
            <a:ext cx="1676400" cy="1371600"/>
          </a:xfrm>
          <a:prstGeom prst="flowChartDecision">
            <a:avLst/>
          </a:prstGeom>
          <a:solidFill>
            <a:srgbClr val="FFCC00"/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eaLnBrk="1" hangingPunct="1"/>
            <a:r>
              <a:rPr lang="zh-TW" altLang="en-US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按鈕被按下</a:t>
            </a:r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B66E97F8-1AD1-3A46-AF3D-29D0D1CDD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850" y="3203576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eaLnBrk="1" hangingPunct="1"/>
            <a:r>
              <a:rPr lang="zh-TW" altLang="en-US" sz="1800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真</a:t>
            </a:r>
          </a:p>
        </p:txBody>
      </p:sp>
      <p:sp>
        <p:nvSpPr>
          <p:cNvPr id="60423" name="AutoShape 7">
            <a:extLst>
              <a:ext uri="{FF2B5EF4-FFF2-40B4-BE49-F238E27FC236}">
                <a16:creationId xmlns:a16="http://schemas.microsoft.com/office/drawing/2014/main" id="{B6B493E2-9839-8D41-9215-B4FA4FDFA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715000"/>
            <a:ext cx="533400" cy="457200"/>
          </a:xfrm>
          <a:prstGeom prst="flowChartConnector">
            <a:avLst/>
          </a:prstGeom>
          <a:solidFill>
            <a:srgbClr val="FFCC00"/>
          </a:solidFill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eaLnBrk="1" hangingPunct="1"/>
            <a:r>
              <a:rPr lang="en-US" altLang="zh-TW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</a:t>
            </a:r>
          </a:p>
        </p:txBody>
      </p:sp>
      <p:cxnSp>
        <p:nvCxnSpPr>
          <p:cNvPr id="60424" name="AutoShape 8">
            <a:extLst>
              <a:ext uri="{FF2B5EF4-FFF2-40B4-BE49-F238E27FC236}">
                <a16:creationId xmlns:a16="http://schemas.microsoft.com/office/drawing/2014/main" id="{E74B1A7E-F63E-7E41-8982-B78F94CF858F}"/>
              </a:ext>
            </a:extLst>
          </p:cNvPr>
          <p:cNvCxnSpPr>
            <a:cxnSpLocks noChangeShapeType="1"/>
            <a:stCxn id="60421" idx="3"/>
            <a:endCxn id="60439" idx="1"/>
          </p:cNvCxnSpPr>
          <p:nvPr/>
        </p:nvCxnSpPr>
        <p:spPr bwMode="auto">
          <a:xfrm>
            <a:off x="4667250" y="3657600"/>
            <a:ext cx="552450" cy="971550"/>
          </a:xfrm>
          <a:prstGeom prst="bentConnector2">
            <a:avLst/>
          </a:prstGeom>
          <a:noFill/>
          <a:ln w="3810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425" name="AutoShape 9">
            <a:extLst>
              <a:ext uri="{FF2B5EF4-FFF2-40B4-BE49-F238E27FC236}">
                <a16:creationId xmlns:a16="http://schemas.microsoft.com/office/drawing/2014/main" id="{6B7C1973-C0E0-E644-B9A3-19BB4144B7A2}"/>
              </a:ext>
            </a:extLst>
          </p:cNvPr>
          <p:cNvCxnSpPr>
            <a:cxnSpLocks noChangeShapeType="1"/>
            <a:stCxn id="60439" idx="4"/>
            <a:endCxn id="60423" idx="0"/>
          </p:cNvCxnSpPr>
          <p:nvPr/>
        </p:nvCxnSpPr>
        <p:spPr bwMode="auto">
          <a:xfrm>
            <a:off x="5219700" y="5429250"/>
            <a:ext cx="0" cy="2667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426" name="AutoShape 10">
            <a:extLst>
              <a:ext uri="{FF2B5EF4-FFF2-40B4-BE49-F238E27FC236}">
                <a16:creationId xmlns:a16="http://schemas.microsoft.com/office/drawing/2014/main" id="{F383BCF5-1D24-B945-8C62-9F3727D5B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24400"/>
            <a:ext cx="1295400" cy="685800"/>
          </a:xfrm>
          <a:prstGeom prst="flowChartProcess">
            <a:avLst/>
          </a:prstGeom>
          <a:solidFill>
            <a:srgbClr val="FFCC00"/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eaLnBrk="1" hangingPunct="1"/>
            <a:r>
              <a:rPr lang="zh-TW" altLang="en-US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暫停</a:t>
            </a:r>
          </a:p>
          <a:p>
            <a:pPr eaLnBrk="1" hangingPunct="1"/>
            <a:r>
              <a:rPr lang="zh-TW" altLang="en-US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100mSec</a:t>
            </a:r>
          </a:p>
        </p:txBody>
      </p:sp>
      <p:cxnSp>
        <p:nvCxnSpPr>
          <p:cNvPr id="60427" name="AutoShape 11">
            <a:extLst>
              <a:ext uri="{FF2B5EF4-FFF2-40B4-BE49-F238E27FC236}">
                <a16:creationId xmlns:a16="http://schemas.microsoft.com/office/drawing/2014/main" id="{FE0334C6-5B4C-0442-8158-F9FBD84F15B6}"/>
              </a:ext>
            </a:extLst>
          </p:cNvPr>
          <p:cNvCxnSpPr>
            <a:cxnSpLocks noChangeShapeType="1"/>
            <a:stCxn id="60421" idx="1"/>
            <a:endCxn id="60426" idx="0"/>
          </p:cNvCxnSpPr>
          <p:nvPr/>
        </p:nvCxnSpPr>
        <p:spPr bwMode="auto">
          <a:xfrm rot="10800000" flipV="1">
            <a:off x="2476500" y="3657600"/>
            <a:ext cx="476250" cy="1047750"/>
          </a:xfrm>
          <a:prstGeom prst="bentConnector2">
            <a:avLst/>
          </a:prstGeom>
          <a:noFill/>
          <a:ln w="3810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428" name="AutoShape 12">
            <a:extLst>
              <a:ext uri="{FF2B5EF4-FFF2-40B4-BE49-F238E27FC236}">
                <a16:creationId xmlns:a16="http://schemas.microsoft.com/office/drawing/2014/main" id="{7B0B0695-9E6B-E549-8009-A1BBBAFC6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715000"/>
            <a:ext cx="533400" cy="457200"/>
          </a:xfrm>
          <a:prstGeom prst="flowChartConnector">
            <a:avLst/>
          </a:prstGeom>
          <a:solidFill>
            <a:srgbClr val="FFCC00"/>
          </a:solidFill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eaLnBrk="1" hangingPunct="1"/>
            <a:r>
              <a:rPr lang="en-US" altLang="zh-TW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</a:t>
            </a:r>
          </a:p>
        </p:txBody>
      </p:sp>
      <p:cxnSp>
        <p:nvCxnSpPr>
          <p:cNvPr id="60429" name="AutoShape 13">
            <a:extLst>
              <a:ext uri="{FF2B5EF4-FFF2-40B4-BE49-F238E27FC236}">
                <a16:creationId xmlns:a16="http://schemas.microsoft.com/office/drawing/2014/main" id="{410A5675-8A90-8E45-A9B7-E5E3A6C42FFD}"/>
              </a:ext>
            </a:extLst>
          </p:cNvPr>
          <p:cNvCxnSpPr>
            <a:cxnSpLocks noChangeShapeType="1"/>
            <a:stCxn id="60426" idx="2"/>
            <a:endCxn id="60428" idx="0"/>
          </p:cNvCxnSpPr>
          <p:nvPr/>
        </p:nvCxnSpPr>
        <p:spPr bwMode="auto">
          <a:xfrm>
            <a:off x="2476500" y="5429250"/>
            <a:ext cx="0" cy="2667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430" name="AutoShape 14">
            <a:extLst>
              <a:ext uri="{FF2B5EF4-FFF2-40B4-BE49-F238E27FC236}">
                <a16:creationId xmlns:a16="http://schemas.microsoft.com/office/drawing/2014/main" id="{475849EA-9CA1-A645-82FF-F35E2BFB3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057400"/>
            <a:ext cx="533400" cy="457200"/>
          </a:xfrm>
          <a:prstGeom prst="flowChartConnector">
            <a:avLst/>
          </a:prstGeom>
          <a:solidFill>
            <a:srgbClr val="FFCC00"/>
          </a:solidFill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eaLnBrk="1" hangingPunct="1"/>
            <a:r>
              <a:rPr lang="en-US" altLang="zh-TW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</a:t>
            </a:r>
          </a:p>
        </p:txBody>
      </p:sp>
      <p:cxnSp>
        <p:nvCxnSpPr>
          <p:cNvPr id="60431" name="AutoShape 15">
            <a:extLst>
              <a:ext uri="{FF2B5EF4-FFF2-40B4-BE49-F238E27FC236}">
                <a16:creationId xmlns:a16="http://schemas.microsoft.com/office/drawing/2014/main" id="{CC891C79-1ACE-2C4F-9603-8C7DE8D4BCAE}"/>
              </a:ext>
            </a:extLst>
          </p:cNvPr>
          <p:cNvCxnSpPr>
            <a:cxnSpLocks noChangeShapeType="1"/>
            <a:stCxn id="60430" idx="6"/>
            <a:endCxn id="60436" idx="2"/>
          </p:cNvCxnSpPr>
          <p:nvPr/>
        </p:nvCxnSpPr>
        <p:spPr bwMode="auto">
          <a:xfrm>
            <a:off x="2686050" y="2286000"/>
            <a:ext cx="4953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432" name="Rectangle 16">
            <a:extLst>
              <a:ext uri="{FF2B5EF4-FFF2-40B4-BE49-F238E27FC236}">
                <a16:creationId xmlns:a16="http://schemas.microsoft.com/office/drawing/2014/main" id="{81BECD71-B165-1444-9805-40F3F0313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066800"/>
            <a:ext cx="2895600" cy="2590800"/>
          </a:xfrm>
          <a:prstGeom prst="rect">
            <a:avLst/>
          </a:prstGeom>
          <a:solidFill>
            <a:srgbClr val="FFFF66">
              <a:alpha val="50195"/>
            </a:srgbClr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0"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en-US" altLang="zh-TW" sz="2000">
                <a:ea typeface="新細明體" panose="02020500000000000000" pitchFamily="18" charset="-120"/>
              </a:rPr>
              <a:t>Flow </a:t>
            </a:r>
            <a:r>
              <a:rPr lang="en-US" altLang="zh-TW" sz="2000" b="1">
                <a:ea typeface="新細明體" panose="02020500000000000000" pitchFamily="18" charset="-120"/>
              </a:rPr>
              <a:t>Connectors </a:t>
            </a:r>
            <a:r>
              <a:rPr lang="en-US" altLang="zh-TW" sz="1800">
                <a:ea typeface="新細明體" panose="02020500000000000000" pitchFamily="18" charset="-120"/>
              </a:rPr>
              <a:t>are used to connect points without having to draw </a:t>
            </a:r>
            <a:r>
              <a:rPr lang="en-US" altLang="zh-TW" sz="1800" b="1">
                <a:ea typeface="新細明體" panose="02020500000000000000" pitchFamily="18" charset="-120"/>
              </a:rPr>
              <a:t>flow lines</a:t>
            </a:r>
            <a:r>
              <a:rPr lang="en-US" altLang="zh-TW" sz="1800">
                <a:ea typeface="新細明體" panose="02020500000000000000" pitchFamily="18" charset="-120"/>
              </a:rPr>
              <a:t> all around.</a:t>
            </a:r>
          </a:p>
        </p:txBody>
      </p:sp>
      <p:graphicFrame>
        <p:nvGraphicFramePr>
          <p:cNvPr id="60433" name="Object 17">
            <a:extLst>
              <a:ext uri="{FF2B5EF4-FFF2-40B4-BE49-F238E27FC236}">
                <a16:creationId xmlns:a16="http://schemas.microsoft.com/office/drawing/2014/main" id="{F4C49F69-45BD-BD49-A13D-B173D2B9F1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1219201"/>
          <a:ext cx="8191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3" name="Bitmap Image" r:id="rId4" imgW="1092200" imgH="1003300" progId="Paint.Picture">
                  <p:embed/>
                </p:oleObj>
              </mc:Choice>
              <mc:Fallback>
                <p:oleObj name="Bitmap Image" r:id="rId4" imgW="1092200" imgH="1003300" progId="Paint.Picture">
                  <p:embed/>
                  <p:pic>
                    <p:nvPicPr>
                      <p:cNvPr id="60433" name="Object 17">
                        <a:extLst>
                          <a:ext uri="{FF2B5EF4-FFF2-40B4-BE49-F238E27FC236}">
                            <a16:creationId xmlns:a16="http://schemas.microsoft.com/office/drawing/2014/main" id="{F4C49F69-45BD-BD49-A13D-B173D2B9F1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219201"/>
                        <a:ext cx="81915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4" name="AutoShape 18">
            <a:extLst>
              <a:ext uri="{FF2B5EF4-FFF2-40B4-BE49-F238E27FC236}">
                <a16:creationId xmlns:a16="http://schemas.microsoft.com/office/drawing/2014/main" id="{1E8E8E0B-F1D0-6546-B2AC-D36D316E3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1143000"/>
            <a:ext cx="381000" cy="381000"/>
          </a:xfrm>
          <a:prstGeom prst="flowChartConnector">
            <a:avLst/>
          </a:prstGeom>
          <a:solidFill>
            <a:srgbClr val="FFCC00"/>
          </a:solidFill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eaLnBrk="1" hangingPunct="1"/>
            <a:r>
              <a:rPr lang="zh-TW" altLang="en-US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60435" name="Text Box 19">
            <a:extLst>
              <a:ext uri="{FF2B5EF4-FFF2-40B4-BE49-F238E27FC236}">
                <a16:creationId xmlns:a16="http://schemas.microsoft.com/office/drawing/2014/main" id="{A85D61FC-E9B7-F64B-9C90-20094BBC9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100" y="3203576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eaLnBrk="1" hangingPunct="1"/>
            <a:r>
              <a:rPr lang="zh-TW" altLang="en-US" sz="1800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假</a:t>
            </a:r>
          </a:p>
        </p:txBody>
      </p:sp>
      <p:sp>
        <p:nvSpPr>
          <p:cNvPr id="60436" name="AutoShape 20">
            <a:extLst>
              <a:ext uri="{FF2B5EF4-FFF2-40B4-BE49-F238E27FC236}">
                <a16:creationId xmlns:a16="http://schemas.microsoft.com/office/drawing/2014/main" id="{0D93BB91-D7FC-584E-A630-940317EE3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981200"/>
            <a:ext cx="1524000" cy="609600"/>
          </a:xfrm>
          <a:prstGeom prst="flowChartInputOutput">
            <a:avLst/>
          </a:prstGeom>
          <a:solidFill>
            <a:srgbClr val="FFCC00"/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eaLnBrk="1" hangingPunct="1"/>
            <a:r>
              <a:rPr lang="zh-TW" altLang="en-US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顯示值</a:t>
            </a:r>
          </a:p>
        </p:txBody>
      </p:sp>
      <p:cxnSp>
        <p:nvCxnSpPr>
          <p:cNvPr id="60437" name="AutoShape 21">
            <a:extLst>
              <a:ext uri="{FF2B5EF4-FFF2-40B4-BE49-F238E27FC236}">
                <a16:creationId xmlns:a16="http://schemas.microsoft.com/office/drawing/2014/main" id="{F6DA03E6-65B4-484C-976E-E846CFAF7ABD}"/>
              </a:ext>
            </a:extLst>
          </p:cNvPr>
          <p:cNvCxnSpPr>
            <a:cxnSpLocks noChangeShapeType="1"/>
            <a:stCxn id="60420" idx="2"/>
            <a:endCxn id="60436" idx="1"/>
          </p:cNvCxnSpPr>
          <p:nvPr/>
        </p:nvCxnSpPr>
        <p:spPr bwMode="auto">
          <a:xfrm>
            <a:off x="3810000" y="1619250"/>
            <a:ext cx="0" cy="3429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438" name="AutoShape 22">
            <a:extLst>
              <a:ext uri="{FF2B5EF4-FFF2-40B4-BE49-F238E27FC236}">
                <a16:creationId xmlns:a16="http://schemas.microsoft.com/office/drawing/2014/main" id="{FE5309FE-2E18-B14E-AD5E-123752AA3A6F}"/>
              </a:ext>
            </a:extLst>
          </p:cNvPr>
          <p:cNvCxnSpPr>
            <a:cxnSpLocks noChangeShapeType="1"/>
            <a:stCxn id="60436" idx="4"/>
            <a:endCxn id="60421" idx="0"/>
          </p:cNvCxnSpPr>
          <p:nvPr/>
        </p:nvCxnSpPr>
        <p:spPr bwMode="auto">
          <a:xfrm>
            <a:off x="3810000" y="2609850"/>
            <a:ext cx="0" cy="3429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439" name="AutoShape 23">
            <a:extLst>
              <a:ext uri="{FF2B5EF4-FFF2-40B4-BE49-F238E27FC236}">
                <a16:creationId xmlns:a16="http://schemas.microsoft.com/office/drawing/2014/main" id="{2E7F2297-FA77-ED41-8293-D4B64DE21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648200"/>
            <a:ext cx="1752600" cy="762000"/>
          </a:xfrm>
          <a:prstGeom prst="flowChartInputOutput">
            <a:avLst/>
          </a:prstGeom>
          <a:solidFill>
            <a:srgbClr val="FFCC00"/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eaLnBrk="1" hangingPunct="1"/>
            <a:r>
              <a:rPr lang="zh-TW" altLang="en-US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閃爍 </a:t>
            </a:r>
            <a:r>
              <a:rPr lang="en-US" altLang="zh-TW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LED </a:t>
            </a:r>
          </a:p>
          <a:p>
            <a:pPr eaLnBrk="1" hangingPunct="1"/>
            <a:r>
              <a:rPr lang="en-US" altLang="zh-TW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50</a:t>
            </a:r>
            <a:r>
              <a:rPr lang="zh-TW" altLang="en-US" sz="1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毫秒</a:t>
            </a:r>
            <a:endParaRPr lang="en-US" altLang="zh-TW" sz="1800">
              <a:solidFill>
                <a:schemeClr val="tx1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045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>
            <a:extLst>
              <a:ext uri="{FF2B5EF4-FFF2-40B4-BE49-F238E27FC236}">
                <a16:creationId xmlns:a16="http://schemas.microsoft.com/office/drawing/2014/main" id="{5C75C4C7-AEBF-E547-8254-42A344CEA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>
                <a:ea typeface="新細明體" pitchFamily="18" charset="-120"/>
              </a:rPr>
              <a:t>程式碼</a:t>
            </a:r>
            <a:endParaRPr lang="en-US" altLang="zh-TW" dirty="0">
              <a:ea typeface="新細明體" pitchFamily="18" charset="-120"/>
            </a:endParaRPr>
          </a:p>
        </p:txBody>
      </p:sp>
      <p:graphicFrame>
        <p:nvGraphicFramePr>
          <p:cNvPr id="61443" name="Object 6">
            <a:extLst>
              <a:ext uri="{FF2B5EF4-FFF2-40B4-BE49-F238E27FC236}">
                <a16:creationId xmlns:a16="http://schemas.microsoft.com/office/drawing/2014/main" id="{4644B049-594D-8041-AFE5-D1F6BC89EC9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219200" y="838200"/>
          <a:ext cx="7162800" cy="591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1" name="PhotoImpact" r:id="rId4" imgW="6108700" imgH="5041900" progId="PI3.Image">
                  <p:embed/>
                </p:oleObj>
              </mc:Choice>
              <mc:Fallback>
                <p:oleObj name="PhotoImpact" r:id="rId4" imgW="6108700" imgH="5041900" progId="PI3.Image">
                  <p:embed/>
                  <p:pic>
                    <p:nvPicPr>
                      <p:cNvPr id="61443" name="Object 6">
                        <a:extLst>
                          <a:ext uri="{FF2B5EF4-FFF2-40B4-BE49-F238E27FC236}">
                            <a16:creationId xmlns:a16="http://schemas.microsoft.com/office/drawing/2014/main" id="{4644B049-594D-8041-AFE5-D1F6BC89EC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838200"/>
                        <a:ext cx="7162800" cy="591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4212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聲音的組成</a:t>
            </a:r>
            <a:endParaRPr lang="en-US" altLang="zh-TW" dirty="0"/>
          </a:p>
          <a:p>
            <a:pPr lvl="1"/>
            <a:r>
              <a:rPr lang="zh-TW" altLang="en-US" dirty="0"/>
              <a:t>聲音的</a:t>
            </a:r>
            <a:r>
              <a:rPr lang="zh-TW" altLang="en-US" b="1" dirty="0">
                <a:solidFill>
                  <a:srgbClr val="0000FF"/>
                </a:solidFill>
              </a:rPr>
              <a:t>大小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zh-TW" altLang="en-US" dirty="0"/>
              <a:t>聲音的</a:t>
            </a:r>
            <a:r>
              <a:rPr lang="zh-TW" altLang="en-US" b="1" dirty="0">
                <a:solidFill>
                  <a:srgbClr val="C00000"/>
                </a:solidFill>
              </a:rPr>
              <a:t>高低</a:t>
            </a:r>
            <a:endParaRPr lang="en-US" altLang="zh-TW" b="1" dirty="0">
              <a:solidFill>
                <a:srgbClr val="0000FF"/>
              </a:solidFill>
            </a:endParaRPr>
          </a:p>
          <a:p>
            <a:pPr lvl="1"/>
            <a:r>
              <a:rPr lang="zh-TW" altLang="en-US" dirty="0"/>
              <a:t>電子訊號控制聲音的這兩項組成</a:t>
            </a:r>
            <a:endParaRPr lang="en-US" altLang="zh-TW" dirty="0"/>
          </a:p>
          <a:p>
            <a:pPr lvl="2"/>
            <a:r>
              <a:rPr lang="zh-TW" altLang="en-US" dirty="0"/>
              <a:t>聲音的</a:t>
            </a:r>
            <a:r>
              <a:rPr lang="zh-TW" altLang="en-US" b="1" dirty="0">
                <a:solidFill>
                  <a:srgbClr val="0000FF"/>
                </a:solidFill>
              </a:rPr>
              <a:t>大小</a:t>
            </a:r>
            <a:r>
              <a:rPr lang="zh-TW" altLang="en-US" dirty="0"/>
              <a:t>，靠的是通過的</a:t>
            </a:r>
            <a:r>
              <a:rPr lang="zh-TW" altLang="en-US" b="1" dirty="0">
                <a:solidFill>
                  <a:srgbClr val="0000FF"/>
                </a:solidFill>
              </a:rPr>
              <a:t>電壓高低</a:t>
            </a:r>
            <a:endParaRPr lang="en-US" altLang="zh-TW" b="1" dirty="0">
              <a:solidFill>
                <a:srgbClr val="0000FF"/>
              </a:solidFill>
            </a:endParaRPr>
          </a:p>
          <a:p>
            <a:pPr lvl="2"/>
            <a:r>
              <a:rPr lang="zh-TW" altLang="en-US" dirty="0"/>
              <a:t>控制</a:t>
            </a:r>
            <a:r>
              <a:rPr lang="zh-TW" altLang="en-US" b="1" dirty="0">
                <a:solidFill>
                  <a:srgbClr val="C00000"/>
                </a:solidFill>
              </a:rPr>
              <a:t>高低</a:t>
            </a:r>
            <a:r>
              <a:rPr lang="zh-TW" altLang="en-US" dirty="0"/>
              <a:t>音，靠的是</a:t>
            </a:r>
            <a:r>
              <a:rPr lang="zh-TW" altLang="en-US" b="1" dirty="0">
                <a:solidFill>
                  <a:srgbClr val="C00000"/>
                </a:solidFill>
              </a:rPr>
              <a:t>頻率控制</a:t>
            </a:r>
            <a:endParaRPr lang="en-US" altLang="zh-TW" b="1" dirty="0">
              <a:solidFill>
                <a:srgbClr val="C00000"/>
              </a:solidFill>
            </a:endParaRPr>
          </a:p>
          <a:p>
            <a:r>
              <a:rPr lang="en-US" altLang="zh-TW" dirty="0"/>
              <a:t>Arduino + </a:t>
            </a:r>
            <a:r>
              <a:rPr lang="zh-TW" altLang="en-US" dirty="0"/>
              <a:t>蜂鳴器 或 喇叭</a:t>
            </a:r>
            <a:endParaRPr lang="en-US" altLang="zh-TW" dirty="0"/>
          </a:p>
          <a:p>
            <a:pPr lvl="1"/>
            <a:r>
              <a:rPr lang="zh-TW" altLang="en-US" dirty="0"/>
              <a:t>利用</a:t>
            </a:r>
            <a:r>
              <a:rPr lang="en-US" altLang="zh-TW" dirty="0"/>
              <a:t>Arduino</a:t>
            </a:r>
            <a:r>
              <a:rPr lang="zh-TW" altLang="en-US" dirty="0"/>
              <a:t>控制頻率快慢來控制聲音的高低</a:t>
            </a:r>
            <a:endParaRPr lang="en-US" altLang="zh-TW" dirty="0"/>
          </a:p>
          <a:p>
            <a:r>
              <a:rPr lang="zh-TW" altLang="en-US" dirty="0"/>
              <a:t>蜂鳴器 </a:t>
            </a:r>
            <a:r>
              <a:rPr lang="en-US" altLang="zh-TW" dirty="0"/>
              <a:t>(buzzer)</a:t>
            </a:r>
          </a:p>
          <a:p>
            <a:pPr lvl="1"/>
            <a:r>
              <a:rPr lang="zh-TW" altLang="en-US" dirty="0"/>
              <a:t>類型：類比元件</a:t>
            </a:r>
          </a:p>
          <a:p>
            <a:pPr lvl="1"/>
            <a:r>
              <a:rPr lang="zh-TW" altLang="en-US" dirty="0"/>
              <a:t>控制：將電壓</a:t>
            </a:r>
            <a:r>
              <a:rPr lang="en-US" altLang="zh-TW" dirty="0"/>
              <a:t>/</a:t>
            </a:r>
            <a:r>
              <a:rPr lang="zh-TW" altLang="en-US" dirty="0"/>
              <a:t>電流轉為聲音</a:t>
            </a:r>
          </a:p>
          <a:p>
            <a:pPr lvl="1"/>
            <a:r>
              <a:rPr lang="zh-TW" altLang="en-US" dirty="0"/>
              <a:t>極性：有正負之分</a:t>
            </a:r>
            <a:endParaRPr lang="zh-TW" altLang="en-US" dirty="0">
              <a:latin typeface="微軟正黑體" panose="020B0604030504040204" pitchFamily="34" charset="-120"/>
            </a:endParaRP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聲音</a:t>
            </a:r>
            <a:endParaRPr lang="zh-TW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1" y="5157192"/>
            <a:ext cx="2154237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5312767"/>
            <a:ext cx="10477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8121352" y="63192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元件符號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85953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>
                <a:solidFill>
                  <a:srgbClr val="C00000"/>
                </a:solidFill>
              </a:rPr>
              <a:t>壓電</a:t>
            </a:r>
            <a:r>
              <a:rPr lang="zh-TW" altLang="en-US" dirty="0"/>
              <a:t>蜂鳴器</a:t>
            </a:r>
            <a:endParaRPr lang="en-US" altLang="zh-TW" dirty="0"/>
          </a:p>
          <a:p>
            <a:pPr lvl="1"/>
            <a:r>
              <a:rPr lang="zh-TW" altLang="en-US" dirty="0"/>
              <a:t>而為什麼要特別加上壓電兩個字呢？原因就在於該蜂鳴器產生聲音的薄膜就包含一種壓電材料。</a:t>
            </a:r>
            <a:endParaRPr lang="en-US" altLang="zh-TW" dirty="0"/>
          </a:p>
          <a:p>
            <a:r>
              <a:rPr lang="zh-TW" altLang="en-US" dirty="0"/>
              <a:t>壓電材料</a:t>
            </a:r>
            <a:r>
              <a:rPr lang="en-US" altLang="zh-TW" dirty="0"/>
              <a:t>(</a:t>
            </a:r>
            <a:r>
              <a:rPr lang="en-US" altLang="zh-TW" dirty="0" err="1"/>
              <a:t>Piezoelectrics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Piezein</a:t>
            </a:r>
            <a:r>
              <a:rPr lang="zh-TW" altLang="en-US" dirty="0"/>
              <a:t>在希臘文裡的意思為</a:t>
            </a:r>
            <a:r>
              <a:rPr lang="en-US" altLang="zh-TW" dirty="0"/>
              <a:t>"squeeze"(</a:t>
            </a:r>
            <a:r>
              <a:rPr lang="zh-TW" altLang="en-US" dirty="0"/>
              <a:t>壓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晶體的排列具有方向性，如果沿著一定的方向施加外力，晶體發生形變的，同時，也會產生極化現象，導致介質表面帶有電荷，即會產生電壓。</a:t>
            </a:r>
            <a:endParaRPr lang="en-US" altLang="zh-TW" dirty="0"/>
          </a:p>
          <a:p>
            <a:pPr lvl="1"/>
            <a:r>
              <a:rPr lang="zh-TW" altLang="en-US" dirty="0"/>
              <a:t>如果對壓電材料外加電壓，即可以產生震動，調整外加電壓，即可控制震動頻率的大小，例如蜂鳴器，石英體振盪器，聲納</a:t>
            </a:r>
            <a:r>
              <a:rPr lang="en-US" altLang="zh-TW" dirty="0"/>
              <a:t>…</a:t>
            </a:r>
            <a:r>
              <a:rPr lang="zh-TW" altLang="en-US" dirty="0"/>
              <a:t>等。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壓電材料</a:t>
            </a:r>
            <a:endParaRPr lang="zh-TW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099" y="0"/>
            <a:ext cx="2154237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697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1384995"/>
          </a:xfrm>
        </p:spPr>
        <p:txBody>
          <a:bodyPr/>
          <a:lstStyle/>
          <a:p>
            <a:r>
              <a:rPr lang="zh-TW" altLang="en-US" dirty="0"/>
              <a:t>拆開一個蜂鳴器，我們可以發現裡面僅僅只有一個很簡單的</a:t>
            </a:r>
            <a:r>
              <a:rPr lang="zh-TW" altLang="en-US" dirty="0">
                <a:solidFill>
                  <a:srgbClr val="C00000"/>
                </a:solidFill>
              </a:rPr>
              <a:t>金屬薄膜</a:t>
            </a:r>
            <a:r>
              <a:rPr lang="zh-TW" altLang="en-US" dirty="0"/>
              <a:t>，而這個薄膜可以依照我們加入的電壓型態產生不同的震盪方式，因而產生各種不同的聲音。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蜂鳴器內部構造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3457672"/>
            <a:ext cx="3286230" cy="257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2"/>
          <a:stretch/>
        </p:blipFill>
        <p:spPr bwMode="auto">
          <a:xfrm>
            <a:off x="5385048" y="3422608"/>
            <a:ext cx="2880320" cy="307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5519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600201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tone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en-US" altLang="zh-TW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tone</a:t>
            </a:r>
            <a:r>
              <a:rPr lang="en-US" altLang="zh-TW" b="1" dirty="0"/>
              <a:t>(pin, frequency, duration)</a:t>
            </a:r>
            <a:endParaRPr lang="en-US" altLang="zh-TW" dirty="0"/>
          </a:p>
          <a:p>
            <a:pPr lvl="1"/>
            <a:r>
              <a:rPr lang="en-US" altLang="zh-TW" dirty="0"/>
              <a:t>pin</a:t>
            </a:r>
            <a:r>
              <a:rPr lang="zh-TW" altLang="en-US" dirty="0"/>
              <a:t>：輸出方波訊號的 </a:t>
            </a:r>
            <a:r>
              <a:rPr lang="en-US" altLang="zh-TW" b="1" dirty="0">
                <a:solidFill>
                  <a:srgbClr val="C00000"/>
                </a:solidFill>
              </a:rPr>
              <a:t>digital pin</a:t>
            </a:r>
          </a:p>
          <a:p>
            <a:pPr lvl="1"/>
            <a:r>
              <a:rPr lang="en-US" altLang="zh-TW" dirty="0"/>
              <a:t>frequency (</a:t>
            </a:r>
            <a:r>
              <a:rPr lang="en-US" altLang="zh-TW" i="1" dirty="0"/>
              <a:t>unsigned </a:t>
            </a:r>
            <a:r>
              <a:rPr lang="en-US" altLang="zh-TW" i="1" dirty="0" err="1"/>
              <a:t>int</a:t>
            </a:r>
            <a:r>
              <a:rPr lang="en-US" altLang="zh-TW" dirty="0"/>
              <a:t>)</a:t>
            </a:r>
            <a:r>
              <a:rPr lang="zh-TW" altLang="en-US" dirty="0"/>
              <a:t>：讓蜂鳴器發出的聲音的對應</a:t>
            </a:r>
            <a:r>
              <a:rPr lang="zh-TW" altLang="en-US" b="1" dirty="0">
                <a:solidFill>
                  <a:srgbClr val="C00000"/>
                </a:solidFill>
              </a:rPr>
              <a:t>頻率</a:t>
            </a:r>
          </a:p>
          <a:p>
            <a:pPr lvl="1"/>
            <a:r>
              <a:rPr lang="en-US" altLang="zh-TW" dirty="0"/>
              <a:t>duration (</a:t>
            </a:r>
            <a:r>
              <a:rPr lang="en-US" altLang="zh-TW" i="1" dirty="0"/>
              <a:t>unsigned long</a:t>
            </a:r>
            <a:r>
              <a:rPr lang="en-US" altLang="zh-TW" dirty="0"/>
              <a:t>)</a:t>
            </a:r>
            <a:r>
              <a:rPr lang="zh-TW" altLang="en-US" dirty="0"/>
              <a:t>：發出聲音的</a:t>
            </a:r>
            <a:r>
              <a:rPr lang="zh-TW" altLang="en-US" b="1" dirty="0">
                <a:solidFill>
                  <a:srgbClr val="C00000"/>
                </a:solidFill>
              </a:rPr>
              <a:t>長短</a:t>
            </a:r>
          </a:p>
          <a:p>
            <a:pPr marL="362250" lvl="1" indent="0"/>
            <a:r>
              <a:rPr lang="en-US" altLang="zh-TW" dirty="0"/>
              <a:t>*</a:t>
            </a:r>
            <a:r>
              <a:rPr lang="zh-TW" altLang="en-US" dirty="0"/>
              <a:t>使用 </a:t>
            </a:r>
            <a:r>
              <a:rPr lang="en-US" altLang="zh-TW" dirty="0"/>
              <a:t>tone() </a:t>
            </a:r>
            <a:r>
              <a:rPr lang="zh-TW" altLang="en-US" dirty="0"/>
              <a:t>的時候如果沒搭配 </a:t>
            </a:r>
            <a:r>
              <a:rPr lang="en-US" altLang="zh-TW" dirty="0"/>
              <a:t>delay (duration) </a:t>
            </a:r>
            <a:r>
              <a:rPr lang="zh-TW" altLang="en-US" dirty="0"/>
              <a:t>聲音會亂掉</a:t>
            </a:r>
          </a:p>
          <a:p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指令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584" t="34152" r="71895" b="56533"/>
          <a:stretch/>
        </p:blipFill>
        <p:spPr>
          <a:xfrm>
            <a:off x="1280594" y="4509120"/>
            <a:ext cx="2178363" cy="7852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909" t="34623" r="72688" b="52881"/>
          <a:stretch/>
        </p:blipFill>
        <p:spPr>
          <a:xfrm>
            <a:off x="3728864" y="4509121"/>
            <a:ext cx="2089812" cy="10533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28864" y="4901731"/>
            <a:ext cx="2016224" cy="660731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281354" y="560658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只發出第二個音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581" t="35453" r="72743" b="48317"/>
          <a:stretch/>
        </p:blipFill>
        <p:spPr>
          <a:xfrm>
            <a:off x="6338285" y="4607765"/>
            <a:ext cx="2111401" cy="1368153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 flipV="1">
            <a:off x="6358604" y="5241041"/>
            <a:ext cx="1279012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121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2000548"/>
          </a:xfrm>
        </p:spPr>
        <p:txBody>
          <a:bodyPr/>
          <a:lstStyle/>
          <a:p>
            <a:r>
              <a:rPr lang="en-US" altLang="zh-TW" dirty="0" err="1"/>
              <a:t>noTone</a:t>
            </a:r>
            <a:r>
              <a:rPr lang="en-US" altLang="zh-TW" dirty="0"/>
              <a:t>()</a:t>
            </a:r>
            <a:br>
              <a:rPr lang="en-US" altLang="zh-TW" dirty="0"/>
            </a:br>
            <a:r>
              <a:rPr lang="en-US" altLang="zh-TW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noTone</a:t>
            </a:r>
            <a:r>
              <a:rPr lang="zh-TW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TW" dirty="0"/>
              <a:t>(pin)</a:t>
            </a:r>
          </a:p>
          <a:p>
            <a:pPr lvl="1"/>
            <a:r>
              <a:rPr lang="zh-TW" altLang="en-US" dirty="0"/>
              <a:t>將指定 </a:t>
            </a:r>
            <a:r>
              <a:rPr lang="en-US" altLang="zh-TW" dirty="0"/>
              <a:t>pin </a:t>
            </a:r>
            <a:r>
              <a:rPr lang="zh-TW" altLang="en-US" dirty="0"/>
              <a:t>的聲音停止</a:t>
            </a:r>
            <a:br>
              <a:rPr lang="en-US" altLang="zh-TW" dirty="0"/>
            </a:br>
            <a:r>
              <a:rPr lang="en-US" altLang="zh-TW" dirty="0"/>
              <a:t>Arduino </a:t>
            </a:r>
            <a:r>
              <a:rPr lang="zh-TW" altLang="en-US" dirty="0"/>
              <a:t>的缺點就是沒辦法讓兩 </a:t>
            </a:r>
            <a:r>
              <a:rPr lang="en-US" altLang="zh-TW" dirty="0"/>
              <a:t>pin </a:t>
            </a:r>
            <a:r>
              <a:rPr lang="zh-TW" altLang="en-US" dirty="0"/>
              <a:t>同時輸出，所以很可惜的沒辦法用 </a:t>
            </a:r>
            <a:r>
              <a:rPr lang="en-US" altLang="zh-TW" dirty="0"/>
              <a:t>Arduino </a:t>
            </a:r>
            <a:r>
              <a:rPr lang="zh-TW" altLang="en-US" dirty="0"/>
              <a:t>做和絃</a:t>
            </a:r>
            <a:r>
              <a:rPr lang="en-US" altLang="zh-TW" dirty="0"/>
              <a:t>~</a:t>
            </a:r>
            <a:r>
              <a:rPr lang="zh-TW" altLang="en-US" dirty="0"/>
              <a:t>，當 </a:t>
            </a:r>
            <a:r>
              <a:rPr lang="en-US" altLang="zh-TW" dirty="0"/>
              <a:t>pin2 </a:t>
            </a:r>
            <a:r>
              <a:rPr lang="zh-TW" altLang="en-US" dirty="0"/>
              <a:t>發出聲音的時候要讓 </a:t>
            </a:r>
            <a:r>
              <a:rPr lang="en-US" altLang="zh-TW" dirty="0"/>
              <a:t>pin3 </a:t>
            </a:r>
            <a:r>
              <a:rPr lang="zh-TW" altLang="en-US" dirty="0"/>
              <a:t>發出聲音，要先 </a:t>
            </a:r>
            <a:r>
              <a:rPr lang="en-US" altLang="zh-TW" dirty="0" err="1"/>
              <a:t>noTone</a:t>
            </a:r>
            <a:r>
              <a:rPr lang="en-US" altLang="zh-TW" dirty="0"/>
              <a:t> (2) </a:t>
            </a:r>
            <a:r>
              <a:rPr lang="zh-TW" altLang="en-US" dirty="0"/>
              <a:t>停止 </a:t>
            </a:r>
            <a:r>
              <a:rPr lang="en-US" altLang="zh-TW" dirty="0"/>
              <a:t>pin2 </a:t>
            </a:r>
            <a:r>
              <a:rPr lang="zh-TW" altLang="en-US" dirty="0"/>
              <a:t>發出的訊號，不然不會有任何作用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指令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7315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tone</a:t>
            </a:r>
            <a:r>
              <a:rPr lang="en-US" altLang="zh-TW" dirty="0"/>
              <a:t>(4, 587, 1000)</a:t>
            </a:r>
            <a:br>
              <a:rPr lang="en-US" altLang="zh-TW" dirty="0"/>
            </a:br>
            <a:r>
              <a:rPr lang="en-US" altLang="zh-TW" dirty="0"/>
              <a:t>pin</a:t>
            </a:r>
            <a:r>
              <a:rPr lang="en-US" altLang="zh-TW" dirty="0">
                <a:solidFill>
                  <a:srgbClr val="C00000"/>
                </a:solidFill>
              </a:rPr>
              <a:t>?</a:t>
            </a:r>
            <a:r>
              <a:rPr lang="en-US" altLang="zh-TW" dirty="0"/>
              <a:t> </a:t>
            </a:r>
            <a:r>
              <a:rPr lang="zh-TW" altLang="en-US" dirty="0"/>
              <a:t>上的蜂鳴器發出 </a:t>
            </a:r>
            <a:r>
              <a:rPr lang="en-US" altLang="zh-TW" dirty="0">
                <a:solidFill>
                  <a:srgbClr val="C00000"/>
                </a:solidFill>
              </a:rPr>
              <a:t>?</a:t>
            </a:r>
            <a:r>
              <a:rPr lang="zh-TW" altLang="en-US" dirty="0"/>
              <a:t> 的聲音 </a:t>
            </a:r>
            <a:r>
              <a:rPr lang="en-US" altLang="zh-TW" dirty="0">
                <a:solidFill>
                  <a:srgbClr val="C00000"/>
                </a:solidFill>
              </a:rPr>
              <a:t>?</a:t>
            </a:r>
            <a:r>
              <a:rPr lang="en-US" altLang="zh-TW" dirty="0"/>
              <a:t> </a:t>
            </a:r>
            <a:r>
              <a:rPr lang="zh-TW" altLang="en-US" dirty="0"/>
              <a:t>秒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頻率與音階</a:t>
            </a:r>
            <a:endParaRPr lang="zh-TW" altLang="en-US" dirty="0"/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6" y="1577112"/>
            <a:ext cx="8578589" cy="16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5061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piezo_circ">
            <a:extLst>
              <a:ext uri="{FF2B5EF4-FFF2-40B4-BE49-F238E27FC236}">
                <a16:creationId xmlns:a16="http://schemas.microsoft.com/office/drawing/2014/main" id="{3416B57D-EE9A-0E44-A599-9F3D99EC5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378" y="1851954"/>
            <a:ext cx="4952977" cy="456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35725" y="1135752"/>
            <a:ext cx="8647611" cy="400110"/>
          </a:xfrm>
        </p:spPr>
        <p:txBody>
          <a:bodyPr/>
          <a:lstStyle/>
          <a:p>
            <a:r>
              <a:rPr lang="zh-TW" altLang="en-US" dirty="0"/>
              <a:t>蜂鳴器 </a:t>
            </a:r>
            <a:r>
              <a:rPr lang="zh-TW" altLang="en-US" dirty="0">
                <a:solidFill>
                  <a:srgbClr val="C00000"/>
                </a:solidFill>
              </a:rPr>
              <a:t>正極</a:t>
            </a:r>
            <a:r>
              <a:rPr lang="zh-TW" altLang="en-US" dirty="0"/>
              <a:t>連結</a:t>
            </a:r>
            <a:r>
              <a:rPr lang="en-US" altLang="zh-TW" dirty="0"/>
              <a:t>Arduino</a:t>
            </a:r>
            <a:r>
              <a:rPr lang="zh-TW" altLang="en-US" dirty="0"/>
              <a:t>的 </a:t>
            </a:r>
            <a:r>
              <a:rPr lang="en-US" altLang="zh-TW" dirty="0"/>
              <a:t>pin </a:t>
            </a:r>
            <a:r>
              <a:rPr lang="zh-TW" altLang="en-US" dirty="0"/>
              <a:t>插槽，</a:t>
            </a:r>
            <a:r>
              <a:rPr lang="zh-TW" altLang="en-US" dirty="0">
                <a:solidFill>
                  <a:srgbClr val="0000FF"/>
                </a:solidFill>
              </a:rPr>
              <a:t>負極</a:t>
            </a:r>
            <a:r>
              <a:rPr lang="zh-TW" altLang="en-US" dirty="0"/>
              <a:t>連結</a:t>
            </a:r>
            <a:r>
              <a:rPr lang="en-US" altLang="zh-TW" dirty="0"/>
              <a:t>Arduino</a:t>
            </a:r>
            <a:r>
              <a:rPr lang="zh-TW" altLang="en-US" dirty="0"/>
              <a:t> 的 </a:t>
            </a:r>
            <a:r>
              <a:rPr lang="en-US" altLang="zh-TW" dirty="0"/>
              <a:t>GND</a:t>
            </a:r>
            <a:r>
              <a:rPr lang="zh-TW" altLang="en-US" dirty="0"/>
              <a:t>插槽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電路接線</a:t>
            </a:r>
            <a:endParaRPr lang="zh-TW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0"/>
          <a:stretch/>
        </p:blipFill>
        <p:spPr bwMode="auto">
          <a:xfrm>
            <a:off x="407462" y="4608463"/>
            <a:ext cx="116566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651918" y="55339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正極處有文字</a:t>
            </a:r>
            <a:endParaRPr lang="zh-TW" altLang="en-US" dirty="0"/>
          </a:p>
        </p:txBody>
      </p:sp>
      <p:cxnSp>
        <p:nvCxnSpPr>
          <p:cNvPr id="13" name="直線單箭頭接點 12"/>
          <p:cNvCxnSpPr>
            <a:stCxn id="10" idx="1"/>
          </p:cNvCxnSpPr>
          <p:nvPr/>
        </p:nvCxnSpPr>
        <p:spPr>
          <a:xfrm flipH="1" flipV="1">
            <a:off x="1363886" y="5533957"/>
            <a:ext cx="288032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7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0"/>
            <a:ext cx="9906000" cy="55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0585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>
            <a:extLst>
              <a:ext uri="{FF2B5EF4-FFF2-40B4-BE49-F238E27FC236}">
                <a16:creationId xmlns:a16="http://schemas.microsoft.com/office/drawing/2014/main" id="{79ABC862-8D15-AB4F-B9D1-5A0B77D3B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ea typeface="新細明體" pitchFamily="18" charset="-120"/>
              </a:rPr>
              <a:t>Programming Speaker Control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5F50A684-3C27-F24B-9CF8-0203049E2C1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762000"/>
            <a:ext cx="8382000" cy="186512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1600">
                <a:ea typeface="新細明體" panose="02020500000000000000" pitchFamily="18" charset="-120"/>
              </a:rPr>
              <a:t>There are two options for calling the </a:t>
            </a:r>
            <a:r>
              <a:rPr lang="en-US" altLang="zh-TW" sz="1600" b="1">
                <a:ea typeface="新細明體" panose="02020500000000000000" pitchFamily="18" charset="-120"/>
              </a:rPr>
              <a:t>tone </a:t>
            </a:r>
            <a:r>
              <a:rPr lang="en-US" altLang="zh-TW" sz="1600">
                <a:ea typeface="新細明體" panose="02020500000000000000" pitchFamily="18" charset="-120"/>
              </a:rPr>
              <a:t>function.  One allows you to specify the </a:t>
            </a:r>
            <a:r>
              <a:rPr lang="en-US" altLang="zh-TW" sz="1600" i="1">
                <a:ea typeface="新細明體" panose="02020500000000000000" pitchFamily="18" charset="-120"/>
              </a:rPr>
              <a:t>pin </a:t>
            </a:r>
            <a:r>
              <a:rPr lang="en-US" altLang="zh-TW" sz="1600">
                <a:ea typeface="新細明體" panose="02020500000000000000" pitchFamily="18" charset="-120"/>
              </a:rPr>
              <a:t>and </a:t>
            </a:r>
            <a:r>
              <a:rPr lang="en-US" altLang="zh-TW" sz="1600" i="1">
                <a:ea typeface="新細明體" panose="02020500000000000000" pitchFamily="18" charset="-120"/>
              </a:rPr>
              <a:t>frequency </a:t>
            </a:r>
            <a:r>
              <a:rPr lang="en-US" altLang="zh-TW" sz="1600">
                <a:ea typeface="新細明體" panose="02020500000000000000" pitchFamily="18" charset="-120"/>
              </a:rPr>
              <a:t>(pitch) of the tone.  The other allows you to specify </a:t>
            </a:r>
            <a:r>
              <a:rPr lang="en-US" altLang="zh-TW" sz="1600" b="1" i="1">
                <a:ea typeface="新細明體" panose="02020500000000000000" pitchFamily="18" charset="-120"/>
              </a:rPr>
              <a:t>pin</a:t>
            </a:r>
            <a:r>
              <a:rPr lang="en-US" altLang="zh-TW" sz="1600">
                <a:ea typeface="新細明體" panose="02020500000000000000" pitchFamily="18" charset="-120"/>
              </a:rPr>
              <a:t>, </a:t>
            </a:r>
            <a:r>
              <a:rPr lang="en-US" altLang="zh-TW" sz="1600" b="1" i="1">
                <a:ea typeface="新細明體" panose="02020500000000000000" pitchFamily="18" charset="-120"/>
              </a:rPr>
              <a:t>frequency</a:t>
            </a:r>
            <a:r>
              <a:rPr lang="en-US" altLang="zh-TW" sz="1600">
                <a:ea typeface="新細明體" panose="02020500000000000000" pitchFamily="18" charset="-120"/>
              </a:rPr>
              <a:t>, and </a:t>
            </a:r>
            <a:r>
              <a:rPr lang="en-US" altLang="zh-TW" sz="1600" b="1" i="1">
                <a:ea typeface="新細明體" panose="02020500000000000000" pitchFamily="18" charset="-120"/>
              </a:rPr>
              <a:t>duration </a:t>
            </a:r>
            <a:r>
              <a:rPr lang="en-US" altLang="zh-TW" sz="1600">
                <a:ea typeface="新細明體" panose="02020500000000000000" pitchFamily="18" charset="-120"/>
              </a:rPr>
              <a:t>(in milliseconds).  We’ll be using the second option since we don’t need the tone to go on indefinitely. 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600">
                <a:ea typeface="新細明體" panose="02020500000000000000" pitchFamily="18" charset="-120"/>
              </a:rPr>
              <a:t>tone(</a:t>
            </a:r>
            <a:r>
              <a:rPr lang="en-US" altLang="zh-TW" sz="1600" i="1">
                <a:ea typeface="新細明體" panose="02020500000000000000" pitchFamily="18" charset="-120"/>
              </a:rPr>
              <a:t>pin</a:t>
            </a:r>
            <a:r>
              <a:rPr lang="en-US" altLang="zh-TW" sz="1600">
                <a:ea typeface="新細明體" panose="02020500000000000000" pitchFamily="18" charset="-120"/>
              </a:rPr>
              <a:t>, </a:t>
            </a:r>
            <a:r>
              <a:rPr lang="en-US" altLang="zh-TW" sz="1600" i="1">
                <a:ea typeface="新細明體" panose="02020500000000000000" pitchFamily="18" charset="-120"/>
              </a:rPr>
              <a:t>frequency</a:t>
            </a:r>
            <a:r>
              <a:rPr lang="en-US" altLang="zh-TW" sz="1600">
                <a:ea typeface="新細明體" panose="02020500000000000000" pitchFamily="18" charset="-120"/>
              </a:rPr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1600">
                <a:ea typeface="新細明體" panose="02020500000000000000" pitchFamily="18" charset="-120"/>
              </a:rPr>
              <a:t>tone(</a:t>
            </a:r>
            <a:r>
              <a:rPr lang="en-US" altLang="zh-TW" sz="1600" i="1">
                <a:ea typeface="新細明體" panose="02020500000000000000" pitchFamily="18" charset="-120"/>
              </a:rPr>
              <a:t>pin</a:t>
            </a:r>
            <a:r>
              <a:rPr lang="en-US" altLang="zh-TW" sz="1600">
                <a:ea typeface="新細明體" panose="02020500000000000000" pitchFamily="18" charset="-120"/>
              </a:rPr>
              <a:t>, </a:t>
            </a:r>
            <a:r>
              <a:rPr lang="en-US" altLang="zh-TW" sz="1600" i="1">
                <a:ea typeface="新細明體" panose="02020500000000000000" pitchFamily="18" charset="-120"/>
              </a:rPr>
              <a:t>frequency</a:t>
            </a:r>
            <a:r>
              <a:rPr lang="en-US" altLang="zh-TW" sz="1600">
                <a:ea typeface="新細明體" panose="02020500000000000000" pitchFamily="18" charset="-120"/>
              </a:rPr>
              <a:t>, </a:t>
            </a:r>
            <a:r>
              <a:rPr lang="en-US" altLang="zh-TW" sz="1600" i="1">
                <a:ea typeface="新細明體" panose="02020500000000000000" pitchFamily="18" charset="-120"/>
              </a:rPr>
              <a:t>duration</a:t>
            </a:r>
            <a:r>
              <a:rPr lang="en-US" altLang="zh-TW" sz="160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TW" altLang="en-US" sz="1600" b="1">
                <a:solidFill>
                  <a:srgbClr val="FF3300"/>
                </a:solidFill>
                <a:ea typeface="新細明體" panose="02020500000000000000" pitchFamily="18" charset="-120"/>
              </a:rPr>
              <a:t>程式</a:t>
            </a:r>
            <a:r>
              <a:rPr lang="en-US" altLang="zh-TW" sz="1600" b="1">
                <a:solidFill>
                  <a:srgbClr val="FF3300"/>
                </a:solidFill>
                <a:ea typeface="新細明體" panose="02020500000000000000" pitchFamily="18" charset="-120"/>
              </a:rPr>
              <a:t>StartResetIndicator.ino</a:t>
            </a:r>
            <a:r>
              <a:rPr lang="en-US" altLang="zh-TW" sz="1600">
                <a:ea typeface="新細明體" panose="02020500000000000000" pitchFamily="18" charset="-120"/>
              </a:rPr>
              <a:t> </a:t>
            </a:r>
            <a:br>
              <a:rPr lang="en-US" altLang="zh-TW" sz="1000">
                <a:ea typeface="新細明體" panose="02020500000000000000" pitchFamily="18" charset="-120"/>
              </a:rPr>
            </a:br>
            <a:br>
              <a:rPr lang="en-US" altLang="zh-TW" sz="1000">
                <a:ea typeface="新細明體" panose="02020500000000000000" pitchFamily="18" charset="-120"/>
              </a:rPr>
            </a:br>
            <a:endParaRPr lang="en-US" altLang="zh-TW" sz="1000">
              <a:ea typeface="新細明體" panose="02020500000000000000" pitchFamily="18" charset="-120"/>
            </a:endParaRPr>
          </a:p>
        </p:txBody>
      </p:sp>
      <p:graphicFrame>
        <p:nvGraphicFramePr>
          <p:cNvPr id="66564" name="Object 5">
            <a:extLst>
              <a:ext uri="{FF2B5EF4-FFF2-40B4-BE49-F238E27FC236}">
                <a16:creationId xmlns:a16="http://schemas.microsoft.com/office/drawing/2014/main" id="{1BDBD042-C8DC-A442-8EDE-2821A57A07D1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07484696"/>
              </p:ext>
            </p:extLst>
          </p:nvPr>
        </p:nvGraphicFramePr>
        <p:xfrm>
          <a:off x="1295400" y="2536686"/>
          <a:ext cx="5081649" cy="3953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5" name="PhotoImpact" r:id="rId3" imgW="6007100" imgH="4673600" progId="PI3.Image">
                  <p:embed/>
                </p:oleObj>
              </mc:Choice>
              <mc:Fallback>
                <p:oleObj name="PhotoImpact" r:id="rId3" imgW="6007100" imgH="4673600" progId="PI3.Image">
                  <p:embed/>
                  <p:pic>
                    <p:nvPicPr>
                      <p:cNvPr id="66564" name="Object 5">
                        <a:extLst>
                          <a:ext uri="{FF2B5EF4-FFF2-40B4-BE49-F238E27FC236}">
                            <a16:creationId xmlns:a16="http://schemas.microsoft.com/office/drawing/2014/main" id="{1BDBD042-C8DC-A442-8EDE-2821A57A07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536686"/>
                        <a:ext cx="5081649" cy="39539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5" name="Text Box 7">
            <a:extLst>
              <a:ext uri="{FF2B5EF4-FFF2-40B4-BE49-F238E27FC236}">
                <a16:creationId xmlns:a16="http://schemas.microsoft.com/office/drawing/2014/main" id="{6F62C411-E684-8544-8E7D-E52CB12E3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828800"/>
            <a:ext cx="3581400" cy="70788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NOTE</a:t>
            </a:r>
            <a:r>
              <a:rPr lang="zh-TW" altLang="en-US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：</a:t>
            </a:r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tone() </a:t>
            </a:r>
            <a:r>
              <a:rPr lang="zh-TW" altLang="en-US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函式務必搭配</a:t>
            </a:r>
            <a:r>
              <a:rPr lang="en-US" altLang="zh-TW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delay()</a:t>
            </a:r>
            <a:r>
              <a:rPr lang="zh-TW" altLang="en-US" sz="2000" b="1">
                <a:solidFill>
                  <a:srgbClr val="FF33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函式</a:t>
            </a:r>
          </a:p>
        </p:txBody>
      </p:sp>
    </p:spTree>
    <p:extLst>
      <p:ext uri="{BB962C8B-B14F-4D97-AF65-F5344CB8AC3E}">
        <p14:creationId xmlns:p14="http://schemas.microsoft.com/office/powerpoint/2010/main" val="5639292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>
            <a:extLst>
              <a:ext uri="{FF2B5EF4-FFF2-40B4-BE49-F238E27FC236}">
                <a16:creationId xmlns:a16="http://schemas.microsoft.com/office/drawing/2014/main" id="{064164DC-F622-4D4C-B197-B5A541FA9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ea typeface="新細明體" pitchFamily="18" charset="-120"/>
              </a:rPr>
              <a:t>Musical Notes and Simple Songs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8A2E7AEA-C3EF-234E-B30F-2E0B1DAEBE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762001"/>
            <a:ext cx="8001000" cy="20313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800">
                <a:ea typeface="新細明體" panose="02020500000000000000" pitchFamily="18" charset="-120"/>
              </a:rPr>
              <a:t>Each key on a piano is a specific frequency corresponding to a note.  There are 12 groups of notes, each at a higher octave.  An octave is a doubling of frequency, so C7 is double the frequency of C6.</a:t>
            </a: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8345DCB3-B90C-2B49-AD72-EA10F161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19400"/>
            <a:ext cx="5715000" cy="3684588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6086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>
            <a:extLst>
              <a:ext uri="{FF2B5EF4-FFF2-40B4-BE49-F238E27FC236}">
                <a16:creationId xmlns:a16="http://schemas.microsoft.com/office/drawing/2014/main" id="{6AD6E182-29E7-AE4D-90EF-50A7C8D1D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ea typeface="新細明體" pitchFamily="18" charset="-120"/>
              </a:rPr>
              <a:t>C</a:t>
            </a:r>
            <a:r>
              <a:rPr lang="zh-TW" altLang="en-US">
                <a:ea typeface="新細明體" pitchFamily="18" charset="-120"/>
              </a:rPr>
              <a:t>大調  基本因調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7C683CBD-8043-D543-B470-E82D6D30BA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6726" y="1135753"/>
            <a:ext cx="8647611" cy="3354765"/>
          </a:xfrm>
        </p:spPr>
        <p:txBody>
          <a:bodyPr/>
          <a:lstStyle/>
          <a:p>
            <a:pPr marL="609600" indent="-609600" eaLnBrk="1" hangingPunct="1"/>
            <a:r>
              <a:rPr lang="en-US" altLang="zh-TW">
                <a:ea typeface="新細明體" panose="02020500000000000000" pitchFamily="18" charset="-120"/>
              </a:rPr>
              <a:t>c1:523.25 Hz (Do)     1047Hz </a:t>
            </a:r>
          </a:p>
          <a:p>
            <a:pPr marL="609600" indent="-609600" eaLnBrk="1" hangingPunct="1"/>
            <a:r>
              <a:rPr lang="en-US" altLang="zh-TW">
                <a:ea typeface="新細明體" panose="02020500000000000000" pitchFamily="18" charset="-120"/>
              </a:rPr>
              <a:t>d1:587.33 Hz (Re)     1175Hz</a:t>
            </a:r>
          </a:p>
          <a:p>
            <a:pPr marL="609600" indent="-609600" eaLnBrk="1" hangingPunct="1"/>
            <a:r>
              <a:rPr lang="en-US" altLang="zh-TW">
                <a:ea typeface="新細明體" panose="02020500000000000000" pitchFamily="18" charset="-120"/>
              </a:rPr>
              <a:t>e1:659.26 Hz (Mi)      1319Hz</a:t>
            </a:r>
          </a:p>
          <a:p>
            <a:pPr marL="609600" indent="-609600" eaLnBrk="1" hangingPunct="1"/>
            <a:r>
              <a:rPr lang="en-US" altLang="zh-TW">
                <a:ea typeface="新細明體" panose="02020500000000000000" pitchFamily="18" charset="-120"/>
              </a:rPr>
              <a:t>f1:698.46 Hz (Fa)       1397Hz</a:t>
            </a:r>
          </a:p>
          <a:p>
            <a:pPr marL="609600" indent="-609600" eaLnBrk="1" hangingPunct="1"/>
            <a:r>
              <a:rPr lang="en-US" altLang="zh-TW">
                <a:ea typeface="新細明體" panose="02020500000000000000" pitchFamily="18" charset="-120"/>
              </a:rPr>
              <a:t>g1:783.99 Hz (So)       1568Hz</a:t>
            </a:r>
          </a:p>
          <a:p>
            <a:pPr marL="609600" indent="-609600" eaLnBrk="1" hangingPunct="1"/>
            <a:r>
              <a:rPr lang="en-US" altLang="zh-TW">
                <a:ea typeface="新細明體" panose="02020500000000000000" pitchFamily="18" charset="-120"/>
              </a:rPr>
              <a:t>a1:880.00 Hz (La)       1760Hz</a:t>
            </a:r>
          </a:p>
          <a:p>
            <a:pPr marL="609600" indent="-609600" eaLnBrk="1" hangingPunct="1"/>
            <a:r>
              <a:rPr lang="en-US" altLang="zh-TW">
                <a:ea typeface="新細明體" panose="02020500000000000000" pitchFamily="18" charset="-120"/>
              </a:rPr>
              <a:t>b1:987.77 Hz (Ti)        1976Hz</a:t>
            </a:r>
          </a:p>
          <a:p>
            <a:pPr marL="609600" indent="-609600" eaLnBrk="1" hangingPunct="1"/>
            <a:r>
              <a:rPr lang="en-US" altLang="zh-TW">
                <a:ea typeface="新細明體" panose="02020500000000000000" pitchFamily="18" charset="-120"/>
              </a:rPr>
              <a:t>c2:1047 Hz (Do)          2093Hz</a:t>
            </a:r>
            <a:endParaRPr lang="zh-TW" altLang="en-US">
              <a:ea typeface="新細明體" panose="02020500000000000000" pitchFamily="18" charset="-120"/>
            </a:endParaRPr>
          </a:p>
          <a:p>
            <a:pPr marL="609600" indent="-609600" eaLnBrk="1" hangingPunct="1"/>
            <a:endParaRPr lang="zh-TW" altLang="en-US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19105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>
            <a:extLst>
              <a:ext uri="{FF2B5EF4-FFF2-40B4-BE49-F238E27FC236}">
                <a16:creationId xmlns:a16="http://schemas.microsoft.com/office/drawing/2014/main" id="{6C832E36-87F9-8749-9F72-9133701B9D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z="2400" dirty="0">
                <a:ea typeface="新細明體" pitchFamily="18" charset="-120"/>
              </a:rPr>
              <a:t>Ｃ大調音階播放</a:t>
            </a:r>
            <a:endParaRPr lang="en-US" altLang="zh-TW" sz="2400" dirty="0">
              <a:ea typeface="新細明體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9ACE71-4796-EA48-BCEE-5B05D7EB5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86" y="765178"/>
            <a:ext cx="6578600" cy="5257800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9965BA-27BE-734B-8D47-3B8D73BF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58471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>
            <a:extLst>
              <a:ext uri="{FF2B5EF4-FFF2-40B4-BE49-F238E27FC236}">
                <a16:creationId xmlns:a16="http://schemas.microsoft.com/office/drawing/2014/main" id="{4222CEC3-9CF9-8A45-9FD0-47B5DE61CC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>
                <a:ea typeface="新細明體" pitchFamily="18" charset="-120"/>
              </a:rPr>
              <a:t>連續旋轉伺服機介紹</a:t>
            </a:r>
          </a:p>
        </p:txBody>
      </p:sp>
      <p:pic>
        <p:nvPicPr>
          <p:cNvPr id="73731" name="Picture 7">
            <a:extLst>
              <a:ext uri="{FF2B5EF4-FFF2-40B4-BE49-F238E27FC236}">
                <a16:creationId xmlns:a16="http://schemas.microsoft.com/office/drawing/2014/main" id="{8EBA2C37-7DD0-1A40-9E4F-F07EF63AE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8001000" cy="386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63231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689A7037-6692-A041-B37C-C928CC907A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z="2800">
                <a:ea typeface="新細明體" pitchFamily="18" charset="-120"/>
              </a:rPr>
              <a:t>伺服機與</a:t>
            </a:r>
            <a:r>
              <a:rPr lang="en-US" altLang="zh-TW" sz="2800">
                <a:ea typeface="新細明體" pitchFamily="18" charset="-120"/>
              </a:rPr>
              <a:t>BOE</a:t>
            </a:r>
            <a:r>
              <a:rPr lang="zh-TW" altLang="en-US" sz="2800">
                <a:ea typeface="新細明體" pitchFamily="18" charset="-120"/>
              </a:rPr>
              <a:t>教育板連結</a:t>
            </a:r>
            <a:endParaRPr lang="en-US" altLang="zh-TW" sz="2800">
              <a:ea typeface="新細明體" pitchFamily="18" charset="-120"/>
            </a:endParaRPr>
          </a:p>
        </p:txBody>
      </p:sp>
      <p:graphicFrame>
        <p:nvGraphicFramePr>
          <p:cNvPr id="74755" name="Object 12">
            <a:extLst>
              <a:ext uri="{FF2B5EF4-FFF2-40B4-BE49-F238E27FC236}">
                <a16:creationId xmlns:a16="http://schemas.microsoft.com/office/drawing/2014/main" id="{31D23A8C-82C4-1F43-A286-614EA5D7293D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371600" y="914400"/>
          <a:ext cx="40386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5" name="PhotoImpact" r:id="rId4" imgW="4470400" imgH="1841500" progId="PI3.Image">
                  <p:embed/>
                </p:oleObj>
              </mc:Choice>
              <mc:Fallback>
                <p:oleObj name="PhotoImpact" r:id="rId4" imgW="4470400" imgH="1841500" progId="PI3.Image">
                  <p:embed/>
                  <p:pic>
                    <p:nvPicPr>
                      <p:cNvPr id="74755" name="Object 12">
                        <a:extLst>
                          <a:ext uri="{FF2B5EF4-FFF2-40B4-BE49-F238E27FC236}">
                            <a16:creationId xmlns:a16="http://schemas.microsoft.com/office/drawing/2014/main" id="{31D23A8C-82C4-1F43-A286-614EA5D729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14400"/>
                        <a:ext cx="4038600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14">
            <a:extLst>
              <a:ext uri="{FF2B5EF4-FFF2-40B4-BE49-F238E27FC236}">
                <a16:creationId xmlns:a16="http://schemas.microsoft.com/office/drawing/2014/main" id="{1B5DE3DC-9945-2E4F-8219-2F94B30C2162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5638800" y="914400"/>
          <a:ext cx="27813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6" name="PhotoImpact" r:id="rId6" imgW="3708400" imgH="2743200" progId="PI3.Image">
                  <p:embed/>
                </p:oleObj>
              </mc:Choice>
              <mc:Fallback>
                <p:oleObj name="PhotoImpact" r:id="rId6" imgW="3708400" imgH="2743200" progId="PI3.Image">
                  <p:embed/>
                  <p:pic>
                    <p:nvPicPr>
                      <p:cNvPr id="74756" name="Object 14">
                        <a:extLst>
                          <a:ext uri="{FF2B5EF4-FFF2-40B4-BE49-F238E27FC236}">
                            <a16:creationId xmlns:a16="http://schemas.microsoft.com/office/drawing/2014/main" id="{1B5DE3DC-9945-2E4F-8219-2F94B30C21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914400"/>
                        <a:ext cx="27813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7" name="Object 16">
            <a:extLst>
              <a:ext uri="{FF2B5EF4-FFF2-40B4-BE49-F238E27FC236}">
                <a16:creationId xmlns:a16="http://schemas.microsoft.com/office/drawing/2014/main" id="{731B843C-6ACA-1D41-9DF0-A839216DB1E7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524000" y="3276600"/>
          <a:ext cx="6705600" cy="328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7" name="PhotoImpact" r:id="rId8" imgW="8166100" imgH="4000500" progId="PI3.Image">
                  <p:embed/>
                </p:oleObj>
              </mc:Choice>
              <mc:Fallback>
                <p:oleObj name="PhotoImpact" r:id="rId8" imgW="8166100" imgH="4000500" progId="PI3.Image">
                  <p:embed/>
                  <p:pic>
                    <p:nvPicPr>
                      <p:cNvPr id="74757" name="Object 16">
                        <a:extLst>
                          <a:ext uri="{FF2B5EF4-FFF2-40B4-BE49-F238E27FC236}">
                            <a16:creationId xmlns:a16="http://schemas.microsoft.com/office/drawing/2014/main" id="{731B843C-6ACA-1D41-9DF0-A839216DB1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276600"/>
                        <a:ext cx="6705600" cy="328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ap="flat" cmpd="sng">
                            <a:solidFill>
                              <a:srgbClr val="0000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88253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>
            <a:extLst>
              <a:ext uri="{FF2B5EF4-FFF2-40B4-BE49-F238E27FC236}">
                <a16:creationId xmlns:a16="http://schemas.microsoft.com/office/drawing/2014/main" id="{2A562ADC-0ADF-7447-9760-791B4B26B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>
                <a:ea typeface="新細明體" pitchFamily="18" charset="-120"/>
              </a:rPr>
              <a:t>伺服機程式控制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45D32774-4504-C743-8D48-59529AA84A8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762001"/>
            <a:ext cx="8001000" cy="3194721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TW" altLang="en-US" sz="2800">
                <a:ea typeface="新細明體" panose="02020500000000000000" pitchFamily="18" charset="-120"/>
              </a:rPr>
              <a:t>伺服機是由脈衝的時間寬度所控制，稱為脈波寬度調變</a:t>
            </a:r>
            <a:r>
              <a:rPr lang="en-US" altLang="zh-TW" sz="2800">
                <a:ea typeface="新細明體" panose="02020500000000000000" pitchFamily="18" charset="-120"/>
              </a:rPr>
              <a:t>(Pulse WidthModulation</a:t>
            </a:r>
            <a:r>
              <a:rPr lang="zh-TW" altLang="en-US" sz="2800">
                <a:ea typeface="新細明體" panose="02020500000000000000" pitchFamily="18" charset="-120"/>
              </a:rPr>
              <a:t>，簡稱</a:t>
            </a:r>
            <a:r>
              <a:rPr lang="en-US" altLang="zh-TW" sz="2800">
                <a:ea typeface="新細明體" panose="02020500000000000000" pitchFamily="18" charset="-120"/>
              </a:rPr>
              <a:t>PWM)</a:t>
            </a:r>
            <a:r>
              <a:rPr lang="zh-TW" altLang="en-US" sz="2800">
                <a:ea typeface="新細明體" panose="02020500000000000000" pitchFamily="18" charset="-120"/>
              </a:rPr>
              <a:t>。它是由極短的高準位訊號</a:t>
            </a:r>
            <a:r>
              <a:rPr lang="en-US" altLang="zh-TW" sz="2800" b="1">
                <a:ea typeface="新細明體" panose="02020500000000000000" pitchFamily="18" charset="-120"/>
              </a:rPr>
              <a:t>(High</a:t>
            </a:r>
            <a:r>
              <a:rPr lang="zh-TW" altLang="en-US" sz="2800">
                <a:ea typeface="新細明體" panose="02020500000000000000" pitchFamily="18" charset="-120"/>
              </a:rPr>
              <a:t>；代表邏輯</a:t>
            </a:r>
            <a:r>
              <a:rPr lang="zh-TW" altLang="en-US" sz="2800" b="1">
                <a:ea typeface="新細明體" panose="02020500000000000000" pitchFamily="18" charset="-120"/>
              </a:rPr>
              <a:t>”</a:t>
            </a:r>
            <a:r>
              <a:rPr lang="en-US" altLang="zh-TW" sz="2800" b="1">
                <a:ea typeface="新細明體" panose="02020500000000000000" pitchFamily="18" charset="-120"/>
              </a:rPr>
              <a:t>1”)</a:t>
            </a:r>
            <a:r>
              <a:rPr lang="zh-TW" altLang="en-US" sz="2800">
                <a:ea typeface="新細明體" panose="02020500000000000000" pitchFamily="18" charset="-120"/>
              </a:rPr>
              <a:t>的維持時間所控制。</a:t>
            </a:r>
            <a:r>
              <a:rPr lang="zh-TW" altLang="en-US" sz="2800" u="sng">
                <a:ea typeface="新細明體" panose="02020500000000000000" pitchFamily="18" charset="-120"/>
              </a:rPr>
              <a:t>這些訊號會每隔</a:t>
            </a:r>
            <a:r>
              <a:rPr lang="en-US" altLang="zh-TW" sz="2800" u="sng">
                <a:ea typeface="新細明體" panose="02020500000000000000" pitchFamily="18" charset="-120"/>
              </a:rPr>
              <a:t>20 </a:t>
            </a:r>
            <a:r>
              <a:rPr lang="zh-TW" altLang="en-US" sz="2800" u="sng">
                <a:ea typeface="新細明體" panose="02020500000000000000" pitchFamily="18" charset="-120"/>
              </a:rPr>
              <a:t>毫秒</a:t>
            </a:r>
            <a:r>
              <a:rPr lang="en-US" altLang="zh-TW" sz="2800" u="sng">
                <a:ea typeface="新細明體" panose="02020500000000000000" pitchFamily="18" charset="-120"/>
              </a:rPr>
              <a:t>(ms)</a:t>
            </a:r>
            <a:r>
              <a:rPr lang="zh-TW" altLang="en-US" sz="2800" u="sng">
                <a:ea typeface="新細明體" panose="02020500000000000000" pitchFamily="18" charset="-120"/>
              </a:rPr>
              <a:t>不斷地被傳送</a:t>
            </a:r>
            <a:r>
              <a:rPr lang="zh-TW" altLang="en-US" sz="2800">
                <a:ea typeface="新細明體" panose="02020500000000000000" pitchFamily="18" charset="-120"/>
              </a:rPr>
              <a:t>。此高準位訊號可以在任何地方維持</a:t>
            </a:r>
            <a:r>
              <a:rPr lang="en-US" altLang="zh-TW" sz="2800">
                <a:ea typeface="新細明體" panose="02020500000000000000" pitchFamily="18" charset="-120"/>
              </a:rPr>
              <a:t>1~2 </a:t>
            </a:r>
            <a:r>
              <a:rPr lang="zh-TW" altLang="en-US" sz="2800">
                <a:ea typeface="新細明體" panose="02020500000000000000" pitchFamily="18" charset="-120"/>
              </a:rPr>
              <a:t>毫秒</a:t>
            </a:r>
            <a:r>
              <a:rPr lang="en-US" altLang="zh-TW" sz="2800">
                <a:ea typeface="新細明體" panose="02020500000000000000" pitchFamily="18" charset="-120"/>
              </a:rPr>
              <a:t>(ms)</a:t>
            </a:r>
            <a:r>
              <a:rPr lang="zh-TW" altLang="en-US" sz="2800">
                <a:ea typeface="新細明體" panose="02020500000000000000" pitchFamily="18" charset="-120"/>
              </a:rPr>
              <a:t>。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TW" sz="2800">
              <a:ea typeface="新細明體" panose="02020500000000000000" pitchFamily="18" charset="-120"/>
            </a:endParaRPr>
          </a:p>
        </p:txBody>
      </p:sp>
      <p:graphicFrame>
        <p:nvGraphicFramePr>
          <p:cNvPr id="583712" name="Group 32">
            <a:extLst>
              <a:ext uri="{FF2B5EF4-FFF2-40B4-BE49-F238E27FC236}">
                <a16:creationId xmlns:a16="http://schemas.microsoft.com/office/drawing/2014/main" id="{5E57D413-4B5B-7645-A256-B738954C2BA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295400" y="3733801"/>
          <a:ext cx="7772400" cy="2944815"/>
        </p:xfrm>
        <a:graphic>
          <a:graphicData uri="http://schemas.openxmlformats.org/drawingml/2006/table">
            <a:tbl>
              <a:tblPr/>
              <a:tblGrid>
                <a:gridCol w="289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8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脈波寬</a:t>
                      </a:r>
                      <a:r>
                        <a:rPr kumimoji="0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Pulse Width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轉向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Direction of Rotation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1.3 ms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順時鐘轉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1.5 ms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停止轉動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1.7 ms</a:t>
                      </a:r>
                      <a:endParaRPr kumimoji="0" lang="en-US" alt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Futura Md BT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逆時鐘轉</a:t>
                      </a:r>
                      <a:endParaRPr kumimoji="0" lang="en-US" altLang="zh-TW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4454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8">
            <a:extLst>
              <a:ext uri="{FF2B5EF4-FFF2-40B4-BE49-F238E27FC236}">
                <a16:creationId xmlns:a16="http://schemas.microsoft.com/office/drawing/2014/main" id="{8FD255DB-2A11-6E48-B95C-A205BD9CD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56183"/>
            <a:ext cx="46612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zh-TW" altLang="en-US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圖</a:t>
            </a:r>
            <a:r>
              <a:rPr lang="en-US" altLang="zh-TW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5-4 </a:t>
            </a:r>
            <a:r>
              <a:rPr lang="en-US" altLang="zh-TW" sz="20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CenterServoP12.ino</a:t>
            </a:r>
            <a:r>
              <a:rPr lang="zh-TW" altLang="en-US" sz="200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的時序圖</a:t>
            </a:r>
            <a:r>
              <a:rPr lang="zh-TW" altLang="en-US" sz="2000">
                <a:ea typeface="標楷體" pitchFamily="65" charset="-120"/>
              </a:rPr>
              <a:t>。 </a:t>
            </a:r>
          </a:p>
        </p:txBody>
      </p:sp>
      <p:sp>
        <p:nvSpPr>
          <p:cNvPr id="76803" name="Rectangle 9">
            <a:extLst>
              <a:ext uri="{FF2B5EF4-FFF2-40B4-BE49-F238E27FC236}">
                <a16:creationId xmlns:a16="http://schemas.microsoft.com/office/drawing/2014/main" id="{E6E261ED-9B8A-D347-B60C-3DA9218E0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903383"/>
            <a:ext cx="12747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zh-TW" altLang="en-US" sz="2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傳送訊號 </a:t>
            </a:r>
          </a:p>
        </p:txBody>
      </p:sp>
      <p:pic>
        <p:nvPicPr>
          <p:cNvPr id="76804" name="Picture 10">
            <a:extLst>
              <a:ext uri="{FF2B5EF4-FFF2-40B4-BE49-F238E27FC236}">
                <a16:creationId xmlns:a16="http://schemas.microsoft.com/office/drawing/2014/main" id="{A2315A1A-F1CA-504E-ACAA-127240AA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15"/>
          <a:stretch>
            <a:fillRect/>
          </a:stretch>
        </p:blipFill>
        <p:spPr bwMode="auto">
          <a:xfrm>
            <a:off x="1447800" y="2057401"/>
            <a:ext cx="746760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Rectangle 13">
            <a:extLst>
              <a:ext uri="{FF2B5EF4-FFF2-40B4-BE49-F238E27FC236}">
                <a16:creationId xmlns:a16="http://schemas.microsoft.com/office/drawing/2014/main" id="{1968AF20-DAE7-C749-B366-434A36C6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990601"/>
            <a:ext cx="632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zh-TW" altLang="en-US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如圖</a:t>
            </a:r>
            <a:r>
              <a:rPr lang="en-US" altLang="zh-TW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5-4</a:t>
            </a:r>
            <a:r>
              <a:rPr lang="zh-TW" altLang="en-US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所示，對伺服機輸出</a:t>
            </a:r>
            <a:r>
              <a:rPr lang="en-US" altLang="zh-TW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 1.5</a:t>
            </a:r>
            <a:r>
              <a:rPr lang="zh-TW" altLang="en-US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毫秒的脈衝告訴伺服機要保持停止。 </a:t>
            </a:r>
          </a:p>
        </p:txBody>
      </p:sp>
      <p:sp>
        <p:nvSpPr>
          <p:cNvPr id="686100" name="Rectangle 20">
            <a:extLst>
              <a:ext uri="{FF2B5EF4-FFF2-40B4-BE49-F238E27FC236}">
                <a16:creationId xmlns:a16="http://schemas.microsoft.com/office/drawing/2014/main" id="{7E3C6212-0C46-4346-B421-E7C6AF521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0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zh-TW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utura Md BT" pitchFamily="34" charset="0"/>
                <a:ea typeface="新細明體" pitchFamily="18" charset="-120"/>
              </a:rPr>
              <a:t>連續旋轉伺服機定位</a:t>
            </a:r>
            <a:endParaRPr lang="en-US" altLang="zh-TW" b="1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utura Md BT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44174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4">
            <a:extLst>
              <a:ext uri="{FF2B5EF4-FFF2-40B4-BE49-F238E27FC236}">
                <a16:creationId xmlns:a16="http://schemas.microsoft.com/office/drawing/2014/main" id="{E6CA0D5F-CA0E-3644-8E1F-FB3037321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1" y="760383"/>
            <a:ext cx="39196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zh-TW" altLang="en-US" sz="2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範例程式：</a:t>
            </a:r>
            <a:r>
              <a:rPr lang="en-US" altLang="zh-TW" sz="2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CenterServoP12.ino</a:t>
            </a:r>
            <a:endParaRPr lang="zh-TW" altLang="en-US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7827" name="Rectangle 15">
            <a:extLst>
              <a:ext uri="{FF2B5EF4-FFF2-40B4-BE49-F238E27FC236}">
                <a16:creationId xmlns:a16="http://schemas.microsoft.com/office/drawing/2014/main" id="{89E0B7C7-08B8-4441-8495-8C8B3A1A1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1" y="1292295"/>
            <a:ext cx="73084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>
              <a:buFont typeface="Wingdings" pitchFamily="2" charset="2"/>
              <a:buChar char="u"/>
            </a:pPr>
            <a:r>
              <a:rPr lang="en-US" altLang="zh-TW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Arduino</a:t>
            </a:r>
            <a:r>
              <a:rPr lang="zh-TW" altLang="en-US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與機器人 </a:t>
            </a:r>
            <a:r>
              <a:rPr lang="en-US" altLang="zh-TW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- CenterServoP12.ino</a:t>
            </a:r>
          </a:p>
          <a:p>
            <a:pPr algn="l" eaLnBrk="1" hangingPunct="1">
              <a:buFont typeface="Wingdings" pitchFamily="2" charset="2"/>
              <a:buChar char="u"/>
            </a:pPr>
            <a:r>
              <a:rPr lang="zh-TW" altLang="en-US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將</a:t>
            </a:r>
            <a:r>
              <a:rPr lang="en-US" altLang="zh-TW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1.5 ms</a:t>
            </a:r>
            <a:r>
              <a:rPr lang="zh-TW" altLang="en-US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的脈衝發送到伺服機，找出連接</a:t>
            </a:r>
            <a:r>
              <a:rPr lang="en-US" altLang="zh-TW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P12</a:t>
            </a:r>
            <a:r>
              <a:rPr lang="zh-TW" altLang="en-US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的伺服機的中心</a:t>
            </a:r>
          </a:p>
        </p:txBody>
      </p:sp>
      <p:sp>
        <p:nvSpPr>
          <p:cNvPr id="77828" name="Rectangle 21">
            <a:extLst>
              <a:ext uri="{FF2B5EF4-FFF2-40B4-BE49-F238E27FC236}">
                <a16:creationId xmlns:a16="http://schemas.microsoft.com/office/drawing/2014/main" id="{793D1A2B-74C9-A847-860D-9EDD8E98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1"/>
            <a:ext cx="6400800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伺服馬達歸零</a:t>
            </a:r>
          </a:p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int servoPin=12; 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設定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servoPin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由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12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腳位控制</a:t>
            </a:r>
          </a:p>
          <a:p>
            <a:pPr algn="l" eaLnBrk="1" hangingPunct="1"/>
            <a:endParaRPr lang="zh-TW" altLang="en-US" sz="2000">
              <a:solidFill>
                <a:schemeClr val="tx1"/>
              </a:solidFill>
              <a:ea typeface="標楷體" pitchFamily="65" charset="-120"/>
            </a:endParaRPr>
          </a:p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void setup(){</a:t>
            </a:r>
          </a:p>
          <a:p>
            <a:pPr algn="l" eaLnBrk="1" hangingPunct="1"/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  pinMode(servoPin,OUTPUT);   //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設定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12</a:t>
            </a:r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腳位為輸出</a:t>
            </a:r>
          </a:p>
          <a:p>
            <a:pPr algn="l" eaLnBrk="1" hangingPunct="1"/>
            <a:r>
              <a:rPr lang="zh-TW" altLang="en-US" sz="2000">
                <a:solidFill>
                  <a:schemeClr val="tx1"/>
                </a:solidFill>
                <a:ea typeface="標楷體" pitchFamily="65" charset="-120"/>
              </a:rPr>
              <a:t> </a:t>
            </a:r>
            <a:r>
              <a:rPr lang="en-US" altLang="zh-TW" sz="2000">
                <a:solidFill>
                  <a:schemeClr val="tx1"/>
                </a:solidFill>
                <a:ea typeface="標楷體" pitchFamily="65" charset="-120"/>
              </a:rPr>
              <a:t>}</a:t>
            </a:r>
          </a:p>
          <a:p>
            <a:pPr algn="l" eaLnBrk="1" hangingPunct="1"/>
            <a:r>
              <a:rPr lang="en-US" altLang="en-US" sz="2000">
                <a:solidFill>
                  <a:schemeClr val="tx1"/>
                </a:solidFill>
              </a:rPr>
              <a:t>void loop(){</a:t>
            </a:r>
          </a:p>
          <a:p>
            <a:pPr algn="l" eaLnBrk="1" hangingPunct="1"/>
            <a:r>
              <a:rPr lang="en-US" altLang="en-US" sz="2000">
                <a:solidFill>
                  <a:schemeClr val="tx1"/>
                </a:solidFill>
              </a:rPr>
              <a:t>  digitalWrite(servoPin,HIGH); </a:t>
            </a:r>
          </a:p>
          <a:p>
            <a:pPr algn="l" eaLnBrk="1" hangingPunct="1"/>
            <a:r>
              <a:rPr lang="en-US" altLang="en-US" sz="2000">
                <a:solidFill>
                  <a:schemeClr val="tx1"/>
                </a:solidFill>
              </a:rPr>
              <a:t>  delayMicroseconds(1500);          //維持1.5ms  </a:t>
            </a:r>
          </a:p>
          <a:p>
            <a:pPr algn="l" eaLnBrk="1" hangingPunct="1"/>
            <a:r>
              <a:rPr lang="en-US" altLang="en-US" sz="2000">
                <a:solidFill>
                  <a:schemeClr val="tx1"/>
                </a:solidFill>
              </a:rPr>
              <a:t>  digitalWrite(servoPin,LOW);</a:t>
            </a:r>
          </a:p>
          <a:p>
            <a:pPr algn="l" eaLnBrk="1" hangingPunct="1"/>
            <a:r>
              <a:rPr lang="en-US" altLang="en-US" sz="2000">
                <a:solidFill>
                  <a:schemeClr val="tx1"/>
                </a:solidFill>
              </a:rPr>
              <a:t>  delay(20);  </a:t>
            </a:r>
          </a:p>
          <a:p>
            <a:pPr algn="l" eaLnBrk="1" hangingPunct="1"/>
            <a:r>
              <a:rPr lang="en-US" altLang="en-US" sz="2000">
                <a:solidFill>
                  <a:schemeClr val="tx1"/>
                </a:solidFill>
              </a:rPr>
              <a:t>}</a:t>
            </a:r>
            <a:endParaRPr lang="zh-TW" altLang="en-US" sz="200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algn="l" eaLnBrk="1" hangingPunct="1"/>
            <a:endParaRPr lang="zh-TW" altLang="en-US" sz="200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694287" name="Rectangle 15">
            <a:extLst>
              <a:ext uri="{FF2B5EF4-FFF2-40B4-BE49-F238E27FC236}">
                <a16:creationId xmlns:a16="http://schemas.microsoft.com/office/drawing/2014/main" id="{67149DAA-4D68-5B42-B1F3-5B9A16D92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0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zh-TW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utura Md BT" pitchFamily="34" charset="0"/>
                <a:ea typeface="新細明體" pitchFamily="18" charset="-120"/>
              </a:rPr>
              <a:t>連續旋轉伺服機定位程式</a:t>
            </a:r>
            <a:endParaRPr lang="en-US" altLang="zh-TW" b="1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utura Md BT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4477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>
            <a:extLst>
              <a:ext uri="{FF2B5EF4-FFF2-40B4-BE49-F238E27FC236}">
                <a16:creationId xmlns:a16="http://schemas.microsoft.com/office/drawing/2014/main" id="{C344797E-BBEB-9543-B29B-A06A5A9D3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64" y="1030289"/>
            <a:ext cx="844073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>
              <a:buFont typeface="Wingdings" pitchFamily="2" charset="2"/>
              <a:buNone/>
            </a:pPr>
            <a:r>
              <a:rPr lang="zh-TW" altLang="en-US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如果你的伺服機還沒有校正，這時伺服機上的旋轉盤會開始旋轉，這時你可以聽到伺服機發出的聲音。</a:t>
            </a:r>
          </a:p>
          <a:p>
            <a:pPr algn="l" eaLnBrk="1" hangingPunct="1">
              <a:buFont typeface="Wingdings" pitchFamily="2" charset="2"/>
              <a:buNone/>
            </a:pPr>
            <a:r>
              <a:rPr lang="zh-TW" altLang="en-US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如果你的伺服機還未校正，拿起螺絲起子，輕輕的調整它裡面的電位計，如圖</a:t>
            </a:r>
            <a:r>
              <a:rPr lang="en-US" altLang="zh-TW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5-9</a:t>
            </a:r>
            <a:r>
              <a:rPr lang="zh-TW" altLang="en-US" sz="20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所示。調整電位計直到伺服機停止旋轉。</a:t>
            </a:r>
            <a:endParaRPr lang="zh-TW" altLang="en-US" sz="200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688148" name="Group 20">
            <a:extLst>
              <a:ext uri="{FF2B5EF4-FFF2-40B4-BE49-F238E27FC236}">
                <a16:creationId xmlns:a16="http://schemas.microsoft.com/office/drawing/2014/main" id="{FFF07B68-5A6F-8B47-8968-E1A42B85326C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1019176" y="2530476"/>
          <a:ext cx="8080375" cy="639842"/>
        </p:xfrm>
        <a:graphic>
          <a:graphicData uri="http://schemas.openxmlformats.org/drawingml/2006/table">
            <a:tbl>
              <a:tblPr/>
              <a:tblGrid>
                <a:gridCol w="655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TW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T="45601" marB="45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</a:rPr>
                        <a:t>注意：使用螺絲起子時，千萬不要壓的太用力。在伺服機裡面的電位計相當精密，不能承受太大的力量，因此調整時千萬要小心控制力道。</a:t>
                      </a:r>
                    </a:p>
                  </a:txBody>
                  <a:tcPr marT="45601" marB="456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8859" name="Picture 16">
            <a:extLst>
              <a:ext uri="{FF2B5EF4-FFF2-40B4-BE49-F238E27FC236}">
                <a16:creationId xmlns:a16="http://schemas.microsoft.com/office/drawing/2014/main" id="{FCBE9E3B-BC9E-C440-8474-23153B7F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2647950"/>
            <a:ext cx="422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0" name="Picture 23" descr="2-4-1">
            <a:extLst>
              <a:ext uri="{FF2B5EF4-FFF2-40B4-BE49-F238E27FC236}">
                <a16:creationId xmlns:a16="http://schemas.microsoft.com/office/drawing/2014/main" id="{FE5D3D10-C44A-B646-B662-E9A53E7A6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573463"/>
            <a:ext cx="2574925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1" name="Picture 24" descr="2-4-2">
            <a:extLst>
              <a:ext uri="{FF2B5EF4-FFF2-40B4-BE49-F238E27FC236}">
                <a16:creationId xmlns:a16="http://schemas.microsoft.com/office/drawing/2014/main" id="{CF355416-DB61-294F-A30E-E73AF8587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4" y="3573464"/>
            <a:ext cx="2390775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62" name="Rectangle 25">
            <a:extLst>
              <a:ext uri="{FF2B5EF4-FFF2-40B4-BE49-F238E27FC236}">
                <a16:creationId xmlns:a16="http://schemas.microsoft.com/office/drawing/2014/main" id="{1904F42B-1759-2C4C-B18C-3D8131540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789" y="3886200"/>
            <a:ext cx="19002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endParaRPr lang="zh-TW" altLang="en-US" sz="1400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8863" name="Rectangle 28">
            <a:extLst>
              <a:ext uri="{FF2B5EF4-FFF2-40B4-BE49-F238E27FC236}">
                <a16:creationId xmlns:a16="http://schemas.microsoft.com/office/drawing/2014/main" id="{11BFB561-2AFB-9445-9805-93631F259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75" y="5881688"/>
            <a:ext cx="3702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lang="zh-TW" altLang="en-US" sz="18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圖</a:t>
            </a:r>
            <a:r>
              <a:rPr lang="en-US" altLang="zh-TW" sz="18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5-5 </a:t>
            </a:r>
            <a:r>
              <a:rPr lang="zh-TW" altLang="en-US" sz="18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使用螺絲起子調整伺服器</a:t>
            </a:r>
            <a:r>
              <a:rPr lang="zh-TW" altLang="en-US" sz="1800">
                <a:latin typeface="標楷體" pitchFamily="65" charset="-120"/>
                <a:ea typeface="標楷體" pitchFamily="65" charset="-120"/>
              </a:rPr>
              <a:t>。</a:t>
            </a:r>
            <a:r>
              <a:rPr lang="zh-TW" altLang="en-US" sz="1400">
                <a:latin typeface="標楷體" pitchFamily="65" charset="-120"/>
                <a:ea typeface="標楷體" pitchFamily="65" charset="-120"/>
              </a:rPr>
              <a:t> </a:t>
            </a:r>
          </a:p>
        </p:txBody>
      </p:sp>
      <p:sp>
        <p:nvSpPr>
          <p:cNvPr id="78864" name="Rectangle 2">
            <a:extLst>
              <a:ext uri="{FF2B5EF4-FFF2-40B4-BE49-F238E27FC236}">
                <a16:creationId xmlns:a16="http://schemas.microsoft.com/office/drawing/2014/main" id="{5799C1DC-C2D3-D94F-90BA-7119A5F4F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76201"/>
            <a:ext cx="82296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1pPr>
            <a:lvl2pPr marL="742950" indent="-28575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2pPr>
            <a:lvl3pPr marL="11430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3pPr>
            <a:lvl4pPr marL="16002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4pPr>
            <a:lvl5pPr marL="2057400" indent="-228600" eaLnBrk="0" hangingPunct="0"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Futura Md BT" panose="020B0602020204020303" pitchFamily="34" charset="-79"/>
              </a:defRPr>
            </a:lvl9pPr>
          </a:lstStyle>
          <a:p>
            <a:pPr algn="l" eaLnBrk="1" hangingPunct="1"/>
            <a:r>
              <a:rPr kumimoji="1" lang="zh-TW" altLang="en-US" b="1">
                <a:solidFill>
                  <a:schemeClr val="hlink"/>
                </a:solidFill>
                <a:latin typeface="標楷體" pitchFamily="65" charset="-120"/>
                <a:ea typeface="標楷體" pitchFamily="65" charset="-120"/>
              </a:rPr>
              <a:t>  伺服機的校正</a:t>
            </a:r>
            <a:endParaRPr kumimoji="1" lang="zh-TW" altLang="en-US" b="1">
              <a:solidFill>
                <a:schemeClr val="hlink"/>
              </a:solidFill>
              <a:latin typeface="Times New Roman" panose="02020603050405020304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4084759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微軟正黑體"/>
        <a:cs typeface="新細明體"/>
      </a:majorFont>
      <a:minorFont>
        <a:latin typeface="Arial"/>
        <a:ea typeface="微軟正黑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22042</TotalTime>
  <Words>3747</Words>
  <Application>Microsoft Macintosh PowerPoint</Application>
  <PresentationFormat>A4 紙張 (210x297 公釐)</PresentationFormat>
  <Paragraphs>649</Paragraphs>
  <Slides>117</Slides>
  <Notes>63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117</vt:i4>
      </vt:variant>
    </vt:vector>
  </HeadingPairs>
  <TitlesOfParts>
    <vt:vector size="132" baseType="lpstr">
      <vt:lpstr>-webkit-standard</vt:lpstr>
      <vt:lpstr>微軟正黑體</vt:lpstr>
      <vt:lpstr>新細明體</vt:lpstr>
      <vt:lpstr>標楷體</vt:lpstr>
      <vt:lpstr>Arial Unicode MS</vt:lpstr>
      <vt:lpstr>Arial</vt:lpstr>
      <vt:lpstr>Calibri</vt:lpstr>
      <vt:lpstr>Futura Md BT</vt:lpstr>
      <vt:lpstr>Symbol</vt:lpstr>
      <vt:lpstr>Tahoma</vt:lpstr>
      <vt:lpstr>Times New Roman</vt:lpstr>
      <vt:lpstr>Wingdings</vt:lpstr>
      <vt:lpstr>預設簡報設計</vt:lpstr>
      <vt:lpstr>PhotoImpact</vt:lpstr>
      <vt:lpstr>Bitmap Image</vt:lpstr>
      <vt:lpstr>開放源碼技術與應用</vt:lpstr>
      <vt:lpstr>課程內容</vt:lpstr>
      <vt:lpstr>Arduino 簡介</vt:lpstr>
      <vt:lpstr>Chapter 2-Arduino程式編輯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如何安裝軟體</vt:lpstr>
      <vt:lpstr>PowerPoint 簡報</vt:lpstr>
      <vt:lpstr>PowerPoint 簡報</vt:lpstr>
      <vt:lpstr>PowerPoint 簡報</vt:lpstr>
      <vt:lpstr>PowerPoint 簡報</vt:lpstr>
      <vt:lpstr>PowerPoint 簡報</vt:lpstr>
      <vt:lpstr>測試Arduino的第一個程式</vt:lpstr>
      <vt:lpstr>PowerPoint 簡報</vt:lpstr>
      <vt:lpstr>PowerPoint 簡報</vt:lpstr>
      <vt:lpstr>PowerPoint 簡報</vt:lpstr>
      <vt:lpstr>程式架構</vt:lpstr>
      <vt:lpstr>硬體架構</vt:lpstr>
      <vt:lpstr>軟體架構</vt:lpstr>
      <vt:lpstr>Arduino 程式語言</vt:lpstr>
      <vt:lpstr>Arduino 變數宣告</vt:lpstr>
      <vt:lpstr>Serial 輸入及回覆</vt:lpstr>
      <vt:lpstr>while迴圈</vt:lpstr>
      <vt:lpstr>if判斷式</vt:lpstr>
      <vt:lpstr>for 迴圈</vt:lpstr>
      <vt:lpstr>BOE Shield 組裝</vt:lpstr>
      <vt:lpstr>BOE Shield 規格</vt:lpstr>
      <vt:lpstr>三位開關</vt:lpstr>
      <vt:lpstr>LED</vt:lpstr>
      <vt:lpstr>LED</vt:lpstr>
      <vt:lpstr>電阻</vt:lpstr>
      <vt:lpstr>電阻</vt:lpstr>
      <vt:lpstr>歐姆定律</vt:lpstr>
      <vt:lpstr>歐姆定律</vt:lpstr>
      <vt:lpstr>麵包板</vt:lpstr>
      <vt:lpstr>電路連接</vt:lpstr>
      <vt:lpstr>LED每秒閃爍明暗一次</vt:lpstr>
      <vt:lpstr>LED亮滅控制</vt:lpstr>
      <vt:lpstr>LED每秒閃爍明暗一次</vt:lpstr>
      <vt:lpstr>程式的運作方式</vt:lpstr>
      <vt:lpstr>PowerPoint 簡報</vt:lpstr>
      <vt:lpstr>PowerPoint 簡報</vt:lpstr>
      <vt:lpstr>LED每秒閃爍明暗一次                             + on-off 10 times</vt:lpstr>
      <vt:lpstr>LED on-off 10 times</vt:lpstr>
      <vt:lpstr>實習：8顆LED跑馬燈控制</vt:lpstr>
      <vt:lpstr>八顆LED接線實驗圖</vt:lpstr>
      <vt:lpstr>LED動作要求 I</vt:lpstr>
      <vt:lpstr>LED動作要求 I</vt:lpstr>
      <vt:lpstr>跑馬燈左移</vt:lpstr>
      <vt:lpstr>跑馬燈右移</vt:lpstr>
      <vt:lpstr>同時閃爍</vt:lpstr>
      <vt:lpstr>交替閃爍(SwapLed.ino)</vt:lpstr>
      <vt:lpstr>Digital input - Switch</vt:lpstr>
      <vt:lpstr>接收與傳輸 HIGH/LOW訊號</vt:lpstr>
      <vt:lpstr>測試按鍵開關</vt:lpstr>
      <vt:lpstr>按鍵電路如何運作</vt:lpstr>
      <vt:lpstr>按鍵控制電壓變化</vt:lpstr>
      <vt:lpstr>按鍵控制電壓變化</vt:lpstr>
      <vt:lpstr>Debug 按鍵</vt:lpstr>
      <vt:lpstr>digitalRead()函式</vt:lpstr>
      <vt:lpstr>用按鍵控制電壓變化:正向邏輯</vt:lpstr>
      <vt:lpstr>PowerPoint 簡報</vt:lpstr>
      <vt:lpstr>用按鍵控制電壓變化:反向邏輯</vt:lpstr>
      <vt:lpstr>臨界準位</vt:lpstr>
      <vt:lpstr>按鍵 控制你的 LED</vt:lpstr>
      <vt:lpstr>PowerPoint 簡報</vt:lpstr>
      <vt:lpstr>程式碼</vt:lpstr>
      <vt:lpstr>聲音</vt:lpstr>
      <vt:lpstr>壓電材料</vt:lpstr>
      <vt:lpstr>蜂鳴器內部構造</vt:lpstr>
      <vt:lpstr>指令</vt:lpstr>
      <vt:lpstr>指令</vt:lpstr>
      <vt:lpstr>頻率與音階</vt:lpstr>
      <vt:lpstr>電路接線</vt:lpstr>
      <vt:lpstr>Programming Speaker Control</vt:lpstr>
      <vt:lpstr>Musical Notes and Simple Songs</vt:lpstr>
      <vt:lpstr>C大調  基本因調</vt:lpstr>
      <vt:lpstr>Ｃ大調音階播放</vt:lpstr>
      <vt:lpstr>連續旋轉伺服機介紹</vt:lpstr>
      <vt:lpstr>伺服機與BOE教育板連結</vt:lpstr>
      <vt:lpstr>伺服機程式控制</vt:lpstr>
      <vt:lpstr>PowerPoint 簡報</vt:lpstr>
      <vt:lpstr>PowerPoint 簡報</vt:lpstr>
      <vt:lpstr>PowerPoint 簡報</vt:lpstr>
      <vt:lpstr>  連續旋轉伺服馬達測試 (PWM訊號)</vt:lpstr>
      <vt:lpstr>使用內建Servo.h 內建函式庫(leftServoStayStill.ino)</vt:lpstr>
      <vt:lpstr>使用內建Servo.h 內建函式庫定位</vt:lpstr>
      <vt:lpstr>  連續旋轉   伺服馬達測試 (PWM訊號)</vt:lpstr>
      <vt:lpstr>調整速度與參數</vt:lpstr>
      <vt:lpstr>機構組裝說明</vt:lpstr>
      <vt:lpstr>  組裝完成圖</vt:lpstr>
      <vt:lpstr> 再次測試伺服機</vt:lpstr>
      <vt:lpstr>伺服器控制</vt:lpstr>
      <vt:lpstr>Boe-Bot基本運動練習</vt:lpstr>
      <vt:lpstr>控制運動方向(ForwardLeftRightBackward.ino)</vt:lpstr>
      <vt:lpstr>機器人行為</vt:lpstr>
      <vt:lpstr>  範例程式</vt:lpstr>
      <vt:lpstr>  範例程式: MovementsWithSimpleFunctions</vt:lpstr>
      <vt:lpstr>觸鬚碰觸感測</vt:lpstr>
      <vt:lpstr>觸鬚的觸碰式導航</vt:lpstr>
      <vt:lpstr>組裝觸鬚電路</vt:lpstr>
      <vt:lpstr>測試觸鬚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CH17. 進階管理–LabView介紹與Arduino</dc:title>
  <dc:creator>fu</dc:creator>
  <cp:lastModifiedBy>Microsoft Office 使用者</cp:lastModifiedBy>
  <cp:revision>496</cp:revision>
  <dcterms:created xsi:type="dcterms:W3CDTF">2015-11-02T15:19:32Z</dcterms:created>
  <dcterms:modified xsi:type="dcterms:W3CDTF">2019-07-03T04:53:22Z</dcterms:modified>
</cp:coreProperties>
</file>